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6" r:id="rId2"/>
    <p:sldId id="260" r:id="rId3"/>
    <p:sldId id="302" r:id="rId4"/>
    <p:sldId id="259" r:id="rId5"/>
    <p:sldId id="261" r:id="rId6"/>
    <p:sldId id="263" r:id="rId7"/>
    <p:sldId id="284" r:id="rId8"/>
    <p:sldId id="264" r:id="rId9"/>
    <p:sldId id="274" r:id="rId10"/>
    <p:sldId id="275" r:id="rId11"/>
    <p:sldId id="277" r:id="rId12"/>
    <p:sldId id="283" r:id="rId13"/>
    <p:sldId id="280" r:id="rId14"/>
    <p:sldId id="267" r:id="rId15"/>
    <p:sldId id="281" r:id="rId16"/>
    <p:sldId id="266" r:id="rId17"/>
    <p:sldId id="285" r:id="rId18"/>
    <p:sldId id="286" r:id="rId19"/>
    <p:sldId id="287" r:id="rId20"/>
    <p:sldId id="268" r:id="rId21"/>
    <p:sldId id="269" r:id="rId22"/>
    <p:sldId id="271" r:id="rId23"/>
    <p:sldId id="288" r:id="rId24"/>
    <p:sldId id="294" r:id="rId25"/>
    <p:sldId id="290" r:id="rId26"/>
    <p:sldId id="300" r:id="rId27"/>
    <p:sldId id="291" r:id="rId28"/>
    <p:sldId id="293" r:id="rId29"/>
    <p:sldId id="273" r:id="rId30"/>
    <p:sldId id="304" r:id="rId31"/>
    <p:sldId id="305" r:id="rId32"/>
    <p:sldId id="303" r:id="rId33"/>
    <p:sldId id="306" r:id="rId34"/>
    <p:sldId id="278" r:id="rId35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EA73"/>
    <a:srgbClr val="FF00FF"/>
    <a:srgbClr val="62EC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7" autoAdjust="0"/>
    <p:restoredTop sz="92857" autoAdjust="0"/>
  </p:normalViewPr>
  <p:slideViewPr>
    <p:cSldViewPr snapToGrid="0">
      <p:cViewPr varScale="1">
        <p:scale>
          <a:sx n="99" d="100"/>
          <a:sy n="99" d="100"/>
        </p:scale>
        <p:origin x="6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25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8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79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78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44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468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44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373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31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6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19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65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23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70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4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77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69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449AA12-8195-4182-A7AC-2E7E59DFBDAF}" type="datetimeFigureOut">
              <a:rPr lang="en-US" smtClean="0"/>
              <a:pPr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16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10" Type="http://schemas.openxmlformats.org/officeDocument/2006/relationships/image" Target="../media/image51.emf"/><Relationship Id="rId4" Type="http://schemas.openxmlformats.org/officeDocument/2006/relationships/image" Target="../media/image45.emf"/><Relationship Id="rId9" Type="http://schemas.openxmlformats.org/officeDocument/2006/relationships/image" Target="../media/image5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11">
            <a:extLst>
              <a:ext uri="{FF2B5EF4-FFF2-40B4-BE49-F238E27FC236}">
                <a16:creationId xmlns:a16="http://schemas.microsoft.com/office/drawing/2014/main" id="{6544AC07-5923-4A40-8D2F-FFEF22D1F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94CB61-0852-4307-8444-FD1F47595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5FEC87-9BDE-40D6-B68C-1DE0A9451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9447185-3D2A-4395-A7AE-EAFCF3696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3421CA5-6701-46EB-B253-CBBD875BB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DFD06EB-F698-4B48-8E68-F557D8A6F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2C6C7F9-5A4D-429D-BBD2-0D4CF706C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1519EDE-F405-4B11-9AD0-AA4EBAF61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654EF79-C8BF-422C-9C3B-193FC28AC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B68D5B-D2C3-4A84-A14F-D2A75FB501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A9A072F-4BFD-4D72-A2F4-6A32819E2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0CAD00C-6A05-4FE3-8DC0-F0F6097BE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D042AD5-0F18-4F00-ADEB-8F1583101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28B43B9-193D-4B02-B4A7-5A4C03E3D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F08AF85-7819-42C3-B400-ECDB52291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E4772C9-DB0E-465D-8C0A-F163E4ED4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9300273-AEAB-49F8-BF18-B0AA62E4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EC4D2E-4C82-4269-AF46-66F3574E8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93B8C8-AE09-40F1-9577-6FA732F7C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858935-A9D1-4E3A-A691-03784E005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152255C-B3C0-48F4-96F5-1DEC81626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560447-EE3B-4FE4-9D12-C7CF88AF75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A341C0-817C-4783-9887-D94CF5862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A881B40-D25F-454F-B6C6-09BB0710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1DD369B-241A-442B-86F5-8B027C115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C60A66A-8A51-4DC3-A199-9048ACD8B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373C43C-8B30-40C8-955E-CECAF9B5A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38AD4A7-546C-4A96-88CE-536BD22F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EE3C720-6AA4-4137-8BBD-E8AA13D59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87AF71F-CF02-470C-8801-05A69973B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7190EEC-9264-49C3-8E1A-2766773F5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816ED78-B2C8-42C0-9B64-9F4055ADE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7CF88F-DC12-4523-AAD6-79A5BDC07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3E64DFD-8E87-4017-BE2A-5E08B0765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D9246F2-AC5F-4DC8-864A-73DBC8A12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949340A-5E3C-4D66-A706-363166984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4D1870D-FEBA-4695-88A5-4E6B9BC94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A48B514-F080-4377-86A2-22B127CDF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1D730E2-CBAB-431E-8AE1-8AE56B09A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0DAC01E-089B-4BE2-9AD1-C05D37271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52AD4D7-3EAD-43BF-9403-00ECCAD4E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53D7460-1201-4B10-BDF1-20C02754D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50F6BE3-8D8F-4484-962D-37BF675A1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CBB7236-AF2F-4FFF-A6BB-18B08E939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93B16C3-38DA-41EA-B869-A89D82953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A548034-AB07-4342-80CE-E8CE7109B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3BC4020-060D-435B-8E3D-17214E75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A2480EF-79C6-4701-8EA8-C5D73C7DD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32D3B6-F5AB-4E13-80E7-3BA54EF97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6D7C099-CA3D-49A7-B248-555BC1812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EEA53FC-1088-469D-8D55-2B495FEAD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E83DB76-8778-4418-8D62-06887A055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A5DF32A-CBE3-4DD0-9B1C-9CDC0DEFE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38C400D-FAC7-42AB-9799-6873E889A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053765E-7F44-49FA-B031-CB46F8041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5F26541-06CF-49EC-A1C2-A0E24CAB8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C2304F1-165A-4679-A1DB-BFD8A16B6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A82EBAA-6F21-46AD-9C73-31D785311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868087F-93A3-4873-A5BF-008A312B1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C994F50-871F-4FA0-9CC7-6037FF6F8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F95C0FC-AE2F-421D-A778-F3A1CD4A4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6B71776-CD1B-437C-A476-8FDB34993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DF884A1-5EDB-4363-B175-ECE4FED10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D394012-3B4F-4B1E-AA79-318F98E41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7713FEC-EDB3-43D9-9381-19C87990E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36D982B-4322-4934-B449-AEC9694C5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BB182A3-E879-4A09-8ECB-FD36555F1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7FC6D4C-2E7B-41FE-8D53-6895341F2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17C8558-490B-4294-B6B7-1E36D6395F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77A8C0B-53A6-424E-8C59-A26719152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84FCE31-C49E-4D37-B26E-037200C22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5847CD8-7FD7-426F-81A9-BD81A90F9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9582890-65E4-4639-9028-246A52453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8F1580A-0A37-4FC2-A798-C2B7AA486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4F292D2-8F71-40C0-AF63-BBC78BDCE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01B5014-F195-4A4D-9379-6504091A31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5C6835C-9DCC-4960-AC78-5FA31EEE6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768F68C-27F8-49F2-80B7-DADBEF2EE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C69A44D-35A8-4671-8CB8-6920946B4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Freeform 5">
            <a:extLst>
              <a:ext uri="{FF2B5EF4-FFF2-40B4-BE49-F238E27FC236}">
                <a16:creationId xmlns:a16="http://schemas.microsoft.com/office/drawing/2014/main" id="{4F46F390-94D4-4AEE-9222-14608E020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94" name="Freeform 14">
            <a:extLst>
              <a:ext uri="{FF2B5EF4-FFF2-40B4-BE49-F238E27FC236}">
                <a16:creationId xmlns:a16="http://schemas.microsoft.com/office/drawing/2014/main" id="{D73E7F47-87EE-4C79-8F4A-8C214BC9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F63CF-39C7-93E8-64E4-EA34AC11B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520" y="730180"/>
            <a:ext cx="1183945" cy="1183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AEAAEC-B5D0-B4B9-DA34-64E595B71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870" y="3275009"/>
            <a:ext cx="3686910" cy="10507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8724C75-7B2C-1980-F023-CE4473F5F977}"/>
              </a:ext>
            </a:extLst>
          </p:cNvPr>
          <p:cNvSpPr txBox="1">
            <a:spLocks/>
          </p:cNvSpPr>
          <p:nvPr/>
        </p:nvSpPr>
        <p:spPr>
          <a:xfrm>
            <a:off x="74506" y="4081661"/>
            <a:ext cx="4559575" cy="27175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IN" sz="2000" b="0" dirty="0">
                <a:latin typeface="Times New Roman" panose="02020603050405020304" pitchFamily="18" charset="0"/>
                <a:ea typeface="GulimChe" panose="020B0503020000020004" pitchFamily="49" charset="-127"/>
                <a:cs typeface="Times New Roman" panose="02020603050405020304" pitchFamily="18" charset="0"/>
              </a:rPr>
              <a:t>Group 5</a:t>
            </a:r>
          </a:p>
          <a:p>
            <a:pPr algn="just">
              <a:spcAft>
                <a:spcPts val="600"/>
              </a:spcAft>
            </a:pPr>
            <a:r>
              <a:rPr lang="en-IN" sz="2000" b="0" dirty="0">
                <a:latin typeface="Times New Roman" panose="02020603050405020304" pitchFamily="18" charset="0"/>
                <a:ea typeface="GulimChe" panose="020B0503020000020004" pitchFamily="49" charset="-127"/>
                <a:cs typeface="Times New Roman" panose="02020603050405020304" pitchFamily="18" charset="0"/>
              </a:rPr>
              <a:t>Ms. Ranvir Pooja Gopichand</a:t>
            </a:r>
          </a:p>
          <a:p>
            <a:pPr algn="just">
              <a:spcAft>
                <a:spcPts val="600"/>
              </a:spcAft>
            </a:pPr>
            <a:r>
              <a:rPr lang="en-IN" sz="2000" b="0" dirty="0">
                <a:latin typeface="Times New Roman" panose="02020603050405020304" pitchFamily="18" charset="0"/>
                <a:ea typeface="GulimChe" panose="020B0503020000020004" pitchFamily="49" charset="-127"/>
                <a:cs typeface="Times New Roman" panose="02020603050405020304" pitchFamily="18" charset="0"/>
              </a:rPr>
              <a:t>Ms. Seema </a:t>
            </a:r>
            <a:r>
              <a:rPr lang="en-IN" sz="2000" b="0" dirty="0" err="1">
                <a:latin typeface="Times New Roman" panose="02020603050405020304" pitchFamily="18" charset="0"/>
                <a:ea typeface="GulimChe" panose="020B0503020000020004" pitchFamily="49" charset="-127"/>
                <a:cs typeface="Times New Roman" panose="02020603050405020304" pitchFamily="18" charset="0"/>
              </a:rPr>
              <a:t>Dhama</a:t>
            </a:r>
            <a:endParaRPr lang="en-IN" sz="2000" b="0" dirty="0">
              <a:latin typeface="Times New Roman" panose="02020603050405020304" pitchFamily="18" charset="0"/>
              <a:ea typeface="GulimChe" panose="020B0503020000020004" pitchFamily="49" charset="-127"/>
              <a:cs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en-IN" sz="2000" b="0" dirty="0">
                <a:latin typeface="Times New Roman" panose="02020603050405020304" pitchFamily="18" charset="0"/>
                <a:ea typeface="GulimChe" panose="020B0503020000020004" pitchFamily="49" charset="-127"/>
                <a:cs typeface="Times New Roman" panose="02020603050405020304" pitchFamily="18" charset="0"/>
              </a:rPr>
              <a:t>Mr. Surya Chaitanya</a:t>
            </a:r>
          </a:p>
          <a:p>
            <a:pPr algn="just">
              <a:spcAft>
                <a:spcPts val="600"/>
              </a:spcAft>
            </a:pPr>
            <a:r>
              <a:rPr lang="en-IN" sz="2000" b="0" dirty="0">
                <a:latin typeface="Times New Roman" panose="02020603050405020304" pitchFamily="18" charset="0"/>
                <a:ea typeface="GulimChe" panose="020B0503020000020004" pitchFamily="49" charset="-127"/>
                <a:cs typeface="Times New Roman" panose="02020603050405020304" pitchFamily="18" charset="0"/>
              </a:rPr>
              <a:t>Mr. Ajith Singh</a:t>
            </a:r>
          </a:p>
          <a:p>
            <a:pPr algn="just">
              <a:spcAft>
                <a:spcPts val="600"/>
              </a:spcAft>
            </a:pPr>
            <a:r>
              <a:rPr lang="en-IN" sz="2000" b="0" dirty="0">
                <a:latin typeface="Times New Roman" panose="02020603050405020304" pitchFamily="18" charset="0"/>
                <a:ea typeface="GulimChe" panose="020B0503020000020004" pitchFamily="49" charset="-127"/>
                <a:cs typeface="Times New Roman" panose="02020603050405020304" pitchFamily="18" charset="0"/>
              </a:rPr>
              <a:t>Mr. Vaibhav Mane </a:t>
            </a:r>
          </a:p>
          <a:p>
            <a:pPr algn="just">
              <a:spcAft>
                <a:spcPts val="600"/>
              </a:spcAft>
            </a:pPr>
            <a:r>
              <a:rPr lang="en-IN" sz="2000" b="0" dirty="0">
                <a:latin typeface="Times New Roman" panose="02020603050405020304" pitchFamily="18" charset="0"/>
                <a:ea typeface="GulimChe" panose="020B0503020000020004" pitchFamily="49" charset="-127"/>
                <a:cs typeface="Times New Roman" panose="02020603050405020304" pitchFamily="18" charset="0"/>
              </a:rPr>
              <a:t>Mr. Rama V.S. Murty</a:t>
            </a:r>
            <a:endParaRPr lang="en-IN" sz="2000" b="0" dirty="0">
              <a:solidFill>
                <a:srgbClr val="002060"/>
              </a:solidFill>
              <a:latin typeface="Times New Roman" panose="02020603050405020304" pitchFamily="18" charset="0"/>
              <a:ea typeface="GulimChe" panose="020B0503020000020004" pitchFamily="49" charset="-127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endParaRPr lang="en-IN" sz="2000" b="0" dirty="0">
              <a:solidFill>
                <a:srgbClr val="002060"/>
              </a:solidFill>
              <a:latin typeface="Times New Roman" panose="02020603050405020304" pitchFamily="18" charset="0"/>
              <a:ea typeface="GulimChe" panose="020B0503020000020004" pitchFamily="49" charset="-127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endParaRPr lang="en-IN" sz="2000" b="0" dirty="0">
              <a:solidFill>
                <a:srgbClr val="002060"/>
              </a:solidFill>
              <a:latin typeface="Times New Roman" panose="02020603050405020304" pitchFamily="18" charset="0"/>
              <a:ea typeface="GulimChe" panose="020B0503020000020004" pitchFamily="49" charset="-127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96F01-2EE5-F6CD-CCDE-BF3420E9C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98020" y="1519723"/>
            <a:ext cx="3448813" cy="5154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700" dirty="0">
                <a:solidFill>
                  <a:srgbClr val="002060"/>
                </a:solidFill>
                <a:latin typeface="+mn-lt"/>
              </a:rPr>
              <a:t>Data Science Project</a:t>
            </a:r>
            <a:endParaRPr lang="en-US" sz="28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40FC9F-74CE-A2CD-5CD7-2FCA2FBC7B07}"/>
              </a:ext>
            </a:extLst>
          </p:cNvPr>
          <p:cNvSpPr txBox="1"/>
          <p:nvPr/>
        </p:nvSpPr>
        <p:spPr>
          <a:xfrm>
            <a:off x="7249074" y="2708565"/>
            <a:ext cx="43131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Telecom customer churn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554292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CBFCBC-FA45-4F08-E8CC-220B58E7E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38" y="798984"/>
            <a:ext cx="4768499" cy="44886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94066C-8654-2D2F-47E1-80B92F3BF48B}"/>
              </a:ext>
            </a:extLst>
          </p:cNvPr>
          <p:cNvSpPr txBox="1"/>
          <p:nvPr/>
        </p:nvSpPr>
        <p:spPr>
          <a:xfrm>
            <a:off x="5312890" y="381288"/>
            <a:ext cx="156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Boxplots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6D7546-0C29-69E0-877E-A22128BEF4C8}"/>
              </a:ext>
            </a:extLst>
          </p:cNvPr>
          <p:cNvSpPr txBox="1"/>
          <p:nvPr/>
        </p:nvSpPr>
        <p:spPr>
          <a:xfrm>
            <a:off x="526113" y="5458851"/>
            <a:ext cx="9955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Outliers (extreme values) existed in all the numerical variables;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Outliers need not be removed.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8F92E0-7E19-2B74-3C6E-97E3C994875C}"/>
              </a:ext>
            </a:extLst>
          </p:cNvPr>
          <p:cNvSpPr txBox="1"/>
          <p:nvPr/>
        </p:nvSpPr>
        <p:spPr>
          <a:xfrm>
            <a:off x="526113" y="117481"/>
            <a:ext cx="5135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EDA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…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120791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F58DC22-46E6-BE34-AE17-5CDE78E4BAB7}"/>
              </a:ext>
            </a:extLst>
          </p:cNvPr>
          <p:cNvSpPr txBox="1"/>
          <p:nvPr/>
        </p:nvSpPr>
        <p:spPr>
          <a:xfrm>
            <a:off x="526112" y="770102"/>
            <a:ext cx="84361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Describe dataset: Statistics for object variables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1FEA54-6E14-D898-5076-2C95D3C73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95" y="1607883"/>
            <a:ext cx="7401941" cy="23739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6991A24-0A8A-1F72-BEC3-B97395840A40}"/>
              </a:ext>
            </a:extLst>
          </p:cNvPr>
          <p:cNvSpPr/>
          <p:nvPr/>
        </p:nvSpPr>
        <p:spPr>
          <a:xfrm>
            <a:off x="8034974" y="1373463"/>
            <a:ext cx="504184" cy="735496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921B7B-A7D9-6627-6371-A478944951A1}"/>
              </a:ext>
            </a:extLst>
          </p:cNvPr>
          <p:cNvSpPr txBox="1"/>
          <p:nvPr/>
        </p:nvSpPr>
        <p:spPr>
          <a:xfrm>
            <a:off x="8470088" y="1300672"/>
            <a:ext cx="111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WV, 158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A4A9F7-C3E7-D5B6-C2EF-F493EB1229AF}"/>
              </a:ext>
            </a:extLst>
          </p:cNvPr>
          <p:cNvSpPr txBox="1"/>
          <p:nvPr/>
        </p:nvSpPr>
        <p:spPr>
          <a:xfrm>
            <a:off x="5629835" y="3881044"/>
            <a:ext cx="6338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from 51 states, highest number of customers (158) are from WV state;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churn customers range: 5.08-26.92%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E0B446-1AFA-E90B-1C42-882FBCE0B069}"/>
              </a:ext>
            </a:extLst>
          </p:cNvPr>
          <p:cNvSpPr txBox="1"/>
          <p:nvPr/>
        </p:nvSpPr>
        <p:spPr>
          <a:xfrm>
            <a:off x="535587" y="1293322"/>
            <a:ext cx="62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F25B695-4CAE-1C1C-C518-830BB07F7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852" y="4087719"/>
            <a:ext cx="3190235" cy="270556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F769C1C-113C-5CB3-5449-B895371B08BE}"/>
              </a:ext>
            </a:extLst>
          </p:cNvPr>
          <p:cNvSpPr txBox="1"/>
          <p:nvPr/>
        </p:nvSpPr>
        <p:spPr>
          <a:xfrm>
            <a:off x="4721087" y="6245818"/>
            <a:ext cx="7332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7 states with highest churn percentage (17-27%).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F1BD1-421D-92F7-C43D-D244E1847553}"/>
              </a:ext>
            </a:extLst>
          </p:cNvPr>
          <p:cNvSpPr txBox="1"/>
          <p:nvPr/>
        </p:nvSpPr>
        <p:spPr>
          <a:xfrm>
            <a:off x="526112" y="117481"/>
            <a:ext cx="10906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EDA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…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348259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F58DC22-46E6-BE34-AE17-5CDE78E4BAB7}"/>
              </a:ext>
            </a:extLst>
          </p:cNvPr>
          <p:cNvSpPr txBox="1"/>
          <p:nvPr/>
        </p:nvSpPr>
        <p:spPr>
          <a:xfrm>
            <a:off x="526112" y="767827"/>
            <a:ext cx="84361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Describe dataset: Statistics for object variables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BF0FD-F813-495C-F9F8-CE5F4EBF6D1E}"/>
              </a:ext>
            </a:extLst>
          </p:cNvPr>
          <p:cNvSpPr txBox="1"/>
          <p:nvPr/>
        </p:nvSpPr>
        <p:spPr>
          <a:xfrm>
            <a:off x="698982" y="4193186"/>
            <a:ext cx="5466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categorised into 3 areas;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code 415: highest customers (50%);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two areas have 25% each;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0DE03FC-A0EC-D4F0-D5EC-7D18D4601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944" y="1783998"/>
            <a:ext cx="4380737" cy="23313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4A3436D-9189-34DE-B9AF-BA87DB8F3467}"/>
              </a:ext>
            </a:extLst>
          </p:cNvPr>
          <p:cNvSpPr txBox="1"/>
          <p:nvPr/>
        </p:nvSpPr>
        <p:spPr>
          <a:xfrm>
            <a:off x="526112" y="1336857"/>
            <a:ext cx="119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E99BA9-1F1C-8F2E-2846-4CFF073FD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093" y="1300672"/>
            <a:ext cx="3992820" cy="3805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7AC96E-D931-DFCF-5C34-3AD431617EAC}"/>
              </a:ext>
            </a:extLst>
          </p:cNvPr>
          <p:cNvSpPr txBox="1"/>
          <p:nvPr/>
        </p:nvSpPr>
        <p:spPr>
          <a:xfrm>
            <a:off x="6551173" y="5105699"/>
            <a:ext cx="54666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area-wise % churn: </a:t>
            </a:r>
          </a:p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13.86%(415), 14.05%(408), 14.76%(510).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3F6C8-61A3-A93A-4162-195570A901E0}"/>
              </a:ext>
            </a:extLst>
          </p:cNvPr>
          <p:cNvSpPr txBox="1"/>
          <p:nvPr/>
        </p:nvSpPr>
        <p:spPr>
          <a:xfrm>
            <a:off x="526112" y="117481"/>
            <a:ext cx="10906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EDA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…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108618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F58DC22-46E6-BE34-AE17-5CDE78E4BAB7}"/>
              </a:ext>
            </a:extLst>
          </p:cNvPr>
          <p:cNvSpPr txBox="1"/>
          <p:nvPr/>
        </p:nvSpPr>
        <p:spPr>
          <a:xfrm>
            <a:off x="526112" y="733201"/>
            <a:ext cx="84361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Describe dataset: Statistics for object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86CD80-A34A-4DB6-8873-9F8247EF1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082" y="1743880"/>
            <a:ext cx="4792457" cy="20518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8E32E-2829-BD3F-1856-3AA578F50673}"/>
              </a:ext>
            </a:extLst>
          </p:cNvPr>
          <p:cNvSpPr txBox="1"/>
          <p:nvPr/>
        </p:nvSpPr>
        <p:spPr>
          <a:xfrm>
            <a:off x="562453" y="1367077"/>
            <a:ext cx="126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plan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5986DFF-1D7A-3C66-8A99-77E6E2FD1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700" y="1743880"/>
            <a:ext cx="2207941" cy="373565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B919674-D567-18A4-5B7E-488A98F3C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491" y="1736409"/>
            <a:ext cx="3702964" cy="3557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C91A2D-655F-07F3-892C-C006BDE650BB}"/>
              </a:ext>
            </a:extLst>
          </p:cNvPr>
          <p:cNvSpPr txBox="1"/>
          <p:nvPr/>
        </p:nvSpPr>
        <p:spPr>
          <a:xfrm>
            <a:off x="562453" y="5547164"/>
            <a:ext cx="110670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74% customers don’t have voice plan;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voice_plan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voice_messages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high correlation (0.95);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 without voice plan were churned (16.45%) more than who have it (7.71%).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DB5AD-94B1-CB5A-3F45-E5C5E331470C}"/>
              </a:ext>
            </a:extLst>
          </p:cNvPr>
          <p:cNvSpPr txBox="1"/>
          <p:nvPr/>
        </p:nvSpPr>
        <p:spPr>
          <a:xfrm>
            <a:off x="5883842" y="2132151"/>
            <a:ext cx="126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D89141-BADE-EE0F-6D75-EED6043E10FD}"/>
              </a:ext>
            </a:extLst>
          </p:cNvPr>
          <p:cNvSpPr txBox="1"/>
          <p:nvPr/>
        </p:nvSpPr>
        <p:spPr>
          <a:xfrm>
            <a:off x="5889846" y="3568784"/>
            <a:ext cx="122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316F8AF-BB6D-189E-17AD-6C0179B44369}"/>
              </a:ext>
            </a:extLst>
          </p:cNvPr>
          <p:cNvSpPr/>
          <p:nvPr/>
        </p:nvSpPr>
        <p:spPr>
          <a:xfrm>
            <a:off x="6500191" y="2415336"/>
            <a:ext cx="983974" cy="8614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035B3FB-C9F3-5063-E0D0-CD31EAE2FED1}"/>
              </a:ext>
            </a:extLst>
          </p:cNvPr>
          <p:cNvSpPr/>
          <p:nvPr/>
        </p:nvSpPr>
        <p:spPr>
          <a:xfrm>
            <a:off x="6911009" y="3851969"/>
            <a:ext cx="573156" cy="8614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E565EF-4FC5-9418-2CA5-5B8E17D88D5D}"/>
              </a:ext>
            </a:extLst>
          </p:cNvPr>
          <p:cNvSpPr txBox="1"/>
          <p:nvPr/>
        </p:nvSpPr>
        <p:spPr>
          <a:xfrm>
            <a:off x="526112" y="117481"/>
            <a:ext cx="10906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EDA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…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2170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BAF565-E2A0-57D9-1517-8F6EB3DED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42" y="1080379"/>
            <a:ext cx="8788141" cy="15611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50794-5E18-84A2-4A00-293D9B92B90A}"/>
              </a:ext>
            </a:extLst>
          </p:cNvPr>
          <p:cNvSpPr txBox="1"/>
          <p:nvPr/>
        </p:nvSpPr>
        <p:spPr>
          <a:xfrm>
            <a:off x="526112" y="692243"/>
            <a:ext cx="200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messages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122A0D-C709-23C1-7BB6-59ABCBB39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783" y="1079412"/>
            <a:ext cx="2219093" cy="33565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83BDE-86CB-6E75-129B-889FA8EC0399}"/>
              </a:ext>
            </a:extLst>
          </p:cNvPr>
          <p:cNvSpPr txBox="1"/>
          <p:nvPr/>
        </p:nvSpPr>
        <p:spPr>
          <a:xfrm>
            <a:off x="526112" y="5708985"/>
            <a:ext cx="11377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two features (voice plan or voice messages) may be sufficient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prediction / classification model.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0BF3D1EF-F9E3-3E51-0520-EED0B98CB83C}"/>
              </a:ext>
            </a:extLst>
          </p:cNvPr>
          <p:cNvSpPr/>
          <p:nvPr/>
        </p:nvSpPr>
        <p:spPr>
          <a:xfrm>
            <a:off x="10184086" y="3660059"/>
            <a:ext cx="854608" cy="8614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248F060-D447-FC27-B982-098E51604DF5}"/>
              </a:ext>
            </a:extLst>
          </p:cNvPr>
          <p:cNvSpPr/>
          <p:nvPr/>
        </p:nvSpPr>
        <p:spPr>
          <a:xfrm>
            <a:off x="10184086" y="3781290"/>
            <a:ext cx="854608" cy="8614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B6F5CA1-9954-0870-B764-3E4DCD78FC1B}"/>
              </a:ext>
            </a:extLst>
          </p:cNvPr>
          <p:cNvSpPr/>
          <p:nvPr/>
        </p:nvSpPr>
        <p:spPr>
          <a:xfrm>
            <a:off x="10336076" y="4030020"/>
            <a:ext cx="702618" cy="8455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C3A74E7-DE6E-9C16-ED7A-DA8180892AFB}"/>
              </a:ext>
            </a:extLst>
          </p:cNvPr>
          <p:cNvSpPr/>
          <p:nvPr/>
        </p:nvSpPr>
        <p:spPr>
          <a:xfrm>
            <a:off x="10188732" y="4146847"/>
            <a:ext cx="854608" cy="8614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6AEB4-2901-91AC-3FCB-FE3416CCE102}"/>
              </a:ext>
            </a:extLst>
          </p:cNvPr>
          <p:cNvSpPr txBox="1"/>
          <p:nvPr/>
        </p:nvSpPr>
        <p:spPr>
          <a:xfrm>
            <a:off x="526112" y="117481"/>
            <a:ext cx="10906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EDA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…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027550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A826E-775F-95F6-EFB8-730D4877FB5D}"/>
              </a:ext>
            </a:extLst>
          </p:cNvPr>
          <p:cNvSpPr txBox="1"/>
          <p:nvPr/>
        </p:nvSpPr>
        <p:spPr>
          <a:xfrm>
            <a:off x="526112" y="5246028"/>
            <a:ext cx="11370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91% customers don’t have intl. plan;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 with intl. plan were churned (42.07%) more than who don’t have it (11.22%).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“Intl. plan” is a significant feature to explore the reasons for the churn.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02F986-DB3E-4AE9-CF8F-FB0A90888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94" y="1160667"/>
            <a:ext cx="5185317" cy="2062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3F091B-7A98-7AEE-B9F2-DC0EFDB504C2}"/>
              </a:ext>
            </a:extLst>
          </p:cNvPr>
          <p:cNvSpPr txBox="1"/>
          <p:nvPr/>
        </p:nvSpPr>
        <p:spPr>
          <a:xfrm>
            <a:off x="526112" y="746795"/>
            <a:ext cx="200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plan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C9D3D6-A33F-0922-D72F-6C0065A0B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711" y="1160667"/>
            <a:ext cx="2174488" cy="3791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E69DB4-1D5E-B8E0-F27A-AB34B456F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365" y="1160667"/>
            <a:ext cx="3501950" cy="358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C41D4D-EC33-0CEC-A504-EC635F3181CA}"/>
              </a:ext>
            </a:extLst>
          </p:cNvPr>
          <p:cNvSpPr txBox="1"/>
          <p:nvPr/>
        </p:nvSpPr>
        <p:spPr>
          <a:xfrm>
            <a:off x="5795334" y="1549443"/>
            <a:ext cx="126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3DD47-0463-F4C4-5982-8FC04B399E6D}"/>
              </a:ext>
            </a:extLst>
          </p:cNvPr>
          <p:cNvSpPr txBox="1"/>
          <p:nvPr/>
        </p:nvSpPr>
        <p:spPr>
          <a:xfrm>
            <a:off x="5818213" y="2963271"/>
            <a:ext cx="122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57ACBD4-2FD0-001D-5578-CDE0353689DE}"/>
              </a:ext>
            </a:extLst>
          </p:cNvPr>
          <p:cNvSpPr/>
          <p:nvPr/>
        </p:nvSpPr>
        <p:spPr>
          <a:xfrm>
            <a:off x="6355602" y="1832628"/>
            <a:ext cx="983974" cy="8614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92298EC-1A5E-C660-9DC4-F669C86C6759}"/>
              </a:ext>
            </a:extLst>
          </p:cNvPr>
          <p:cNvSpPr/>
          <p:nvPr/>
        </p:nvSpPr>
        <p:spPr>
          <a:xfrm>
            <a:off x="6504846" y="3400975"/>
            <a:ext cx="854608" cy="8614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3592B40-975D-2F91-4EDB-1B8F2541A3D0}"/>
              </a:ext>
            </a:extLst>
          </p:cNvPr>
          <p:cNvSpPr/>
          <p:nvPr/>
        </p:nvSpPr>
        <p:spPr>
          <a:xfrm>
            <a:off x="6571520" y="3627337"/>
            <a:ext cx="854608" cy="8614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8B4810B-A8E2-BD75-15DF-6CF8E3985BE3}"/>
              </a:ext>
            </a:extLst>
          </p:cNvPr>
          <p:cNvSpPr/>
          <p:nvPr/>
        </p:nvSpPr>
        <p:spPr>
          <a:xfrm>
            <a:off x="6504846" y="3513575"/>
            <a:ext cx="854608" cy="8614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8827B8-A2C5-E31D-E7E1-EE4518F79C2C}"/>
              </a:ext>
            </a:extLst>
          </p:cNvPr>
          <p:cNvSpPr/>
          <p:nvPr/>
        </p:nvSpPr>
        <p:spPr>
          <a:xfrm>
            <a:off x="6504846" y="3893668"/>
            <a:ext cx="854608" cy="8614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A3A36-6E00-69B6-8E62-ECF10D73FD64}"/>
              </a:ext>
            </a:extLst>
          </p:cNvPr>
          <p:cNvSpPr txBox="1"/>
          <p:nvPr/>
        </p:nvSpPr>
        <p:spPr>
          <a:xfrm>
            <a:off x="526112" y="117481"/>
            <a:ext cx="10906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EDA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…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67557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0D0505-6143-A1DD-27F6-3707BB02AC56}"/>
              </a:ext>
            </a:extLst>
          </p:cNvPr>
          <p:cNvSpPr txBox="1"/>
          <p:nvPr/>
        </p:nvSpPr>
        <p:spPr>
          <a:xfrm>
            <a:off x="526112" y="5024100"/>
            <a:ext cx="110267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 length has no significance on the churn, since no clear difference in churn or non-churn customers against the account length;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455D02-E0F6-A655-E3B2-4A8AA065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972" y="1272303"/>
            <a:ext cx="8442870" cy="3181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443F55-DF61-951B-5AF4-C05F64A5B2CB}"/>
              </a:ext>
            </a:extLst>
          </p:cNvPr>
          <p:cNvSpPr txBox="1"/>
          <p:nvPr/>
        </p:nvSpPr>
        <p:spPr>
          <a:xfrm>
            <a:off x="526112" y="786101"/>
            <a:ext cx="200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 length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D33F91-43C6-84BE-56A0-0BC4795ECCAB}"/>
              </a:ext>
            </a:extLst>
          </p:cNvPr>
          <p:cNvSpPr txBox="1"/>
          <p:nvPr/>
        </p:nvSpPr>
        <p:spPr>
          <a:xfrm>
            <a:off x="526112" y="117481"/>
            <a:ext cx="10906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EDA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…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252448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616DE3-2041-6743-38AC-D5701570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84" y="1040502"/>
            <a:ext cx="8662766" cy="4657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2F51C1-0830-8DAB-2326-C703FB547D25}"/>
              </a:ext>
            </a:extLst>
          </p:cNvPr>
          <p:cNvSpPr txBox="1"/>
          <p:nvPr/>
        </p:nvSpPr>
        <p:spPr>
          <a:xfrm>
            <a:off x="526112" y="703836"/>
            <a:ext cx="399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Intl. min/calls/charges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81510-365F-5AAB-920D-29FF8CA94826}"/>
              </a:ext>
            </a:extLst>
          </p:cNvPr>
          <p:cNvSpPr txBox="1"/>
          <p:nvPr/>
        </p:nvSpPr>
        <p:spPr>
          <a:xfrm>
            <a:off x="526112" y="5817498"/>
            <a:ext cx="10737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3 features may be sufficient for the model;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intl_charge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may be considered which has good correlation with the churn.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7C9077-5CC7-E160-E273-21F518384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511" y="2308256"/>
            <a:ext cx="2185639" cy="338997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0C082A1A-2958-00DE-C72A-F28E990DF87C}"/>
              </a:ext>
            </a:extLst>
          </p:cNvPr>
          <p:cNvSpPr/>
          <p:nvPr/>
        </p:nvSpPr>
        <p:spPr>
          <a:xfrm>
            <a:off x="10184088" y="5018816"/>
            <a:ext cx="854608" cy="8614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B798733-3322-B938-FAD7-ADD89B334D17}"/>
              </a:ext>
            </a:extLst>
          </p:cNvPr>
          <p:cNvSpPr/>
          <p:nvPr/>
        </p:nvSpPr>
        <p:spPr>
          <a:xfrm>
            <a:off x="10184088" y="5272374"/>
            <a:ext cx="854608" cy="8614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BA955C8-F7AA-15FD-66DD-DD0BA46FD4AD}"/>
              </a:ext>
            </a:extLst>
          </p:cNvPr>
          <p:cNvSpPr/>
          <p:nvPr/>
        </p:nvSpPr>
        <p:spPr>
          <a:xfrm>
            <a:off x="10337823" y="5126591"/>
            <a:ext cx="700873" cy="9764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7A3492-8B53-DEB2-8D6A-920DC225FBC5}"/>
              </a:ext>
            </a:extLst>
          </p:cNvPr>
          <p:cNvSpPr txBox="1"/>
          <p:nvPr/>
        </p:nvSpPr>
        <p:spPr>
          <a:xfrm>
            <a:off x="526112" y="117481"/>
            <a:ext cx="10906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EDA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…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855681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BD0F24-F8B0-DC3A-A82C-CBFE18C9F739}"/>
              </a:ext>
            </a:extLst>
          </p:cNvPr>
          <p:cNvSpPr txBox="1"/>
          <p:nvPr/>
        </p:nvSpPr>
        <p:spPr>
          <a:xfrm>
            <a:off x="526112" y="701868"/>
            <a:ext cx="399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min/calls/charges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38CEA-88BE-8D7D-B7C5-BB5C4470C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126" y="1071200"/>
            <a:ext cx="9070270" cy="461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0C519E-88AC-149B-8049-D19E873CC9FA}"/>
              </a:ext>
            </a:extLst>
          </p:cNvPr>
          <p:cNvSpPr txBox="1"/>
          <p:nvPr/>
        </p:nvSpPr>
        <p:spPr>
          <a:xfrm>
            <a:off x="526112" y="117481"/>
            <a:ext cx="10906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EDA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…</a:t>
            </a:r>
            <a:endParaRPr lang="en-IN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9DEEED-5D6B-0D13-F5D7-8C041D73601B}"/>
              </a:ext>
            </a:extLst>
          </p:cNvPr>
          <p:cNvSpPr txBox="1"/>
          <p:nvPr/>
        </p:nvSpPr>
        <p:spPr>
          <a:xfrm>
            <a:off x="526112" y="5815675"/>
            <a:ext cx="10737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3 features may be sufficient for the model;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day_charge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may be considered which has good correlation with the churn.</a:t>
            </a:r>
          </a:p>
        </p:txBody>
      </p:sp>
    </p:spTree>
    <p:extLst>
      <p:ext uri="{BB962C8B-B14F-4D97-AF65-F5344CB8AC3E}">
        <p14:creationId xmlns:p14="http://schemas.microsoft.com/office/powerpoint/2010/main" val="2982364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790DD7-9700-4600-E468-AC454539E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50" y="1131232"/>
            <a:ext cx="8613070" cy="46500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0449CF-B9B7-2229-11B6-2185D66845FC}"/>
              </a:ext>
            </a:extLst>
          </p:cNvPr>
          <p:cNvSpPr txBox="1"/>
          <p:nvPr/>
        </p:nvSpPr>
        <p:spPr>
          <a:xfrm>
            <a:off x="526112" y="686539"/>
            <a:ext cx="399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evening min/calls/charges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3CABB4-79F0-BB1E-5332-B3680FA34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263" y="2402471"/>
            <a:ext cx="2152185" cy="337882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EA391042-51CF-AEC0-58B1-849B27B2D7AD}"/>
              </a:ext>
            </a:extLst>
          </p:cNvPr>
          <p:cNvSpPr/>
          <p:nvPr/>
        </p:nvSpPr>
        <p:spPr>
          <a:xfrm>
            <a:off x="10319051" y="4986443"/>
            <a:ext cx="854608" cy="8614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747175E-4564-2A2B-41BB-FD7AA6412700}"/>
              </a:ext>
            </a:extLst>
          </p:cNvPr>
          <p:cNvSpPr/>
          <p:nvPr/>
        </p:nvSpPr>
        <p:spPr>
          <a:xfrm>
            <a:off x="10293796" y="5364073"/>
            <a:ext cx="854608" cy="8614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90553AB-B056-8D64-6A1F-6FDD703A9C96}"/>
              </a:ext>
            </a:extLst>
          </p:cNvPr>
          <p:cNvSpPr/>
          <p:nvPr/>
        </p:nvSpPr>
        <p:spPr>
          <a:xfrm>
            <a:off x="10293796" y="5486535"/>
            <a:ext cx="854608" cy="8614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AF901EB-6704-F89A-36FA-7926B0D12251}"/>
              </a:ext>
            </a:extLst>
          </p:cNvPr>
          <p:cNvSpPr/>
          <p:nvPr/>
        </p:nvSpPr>
        <p:spPr>
          <a:xfrm flipV="1">
            <a:off x="10436916" y="5231953"/>
            <a:ext cx="711488" cy="10471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79D507-88FF-C7E5-C951-613567CD600E}"/>
              </a:ext>
            </a:extLst>
          </p:cNvPr>
          <p:cNvSpPr txBox="1"/>
          <p:nvPr/>
        </p:nvSpPr>
        <p:spPr>
          <a:xfrm>
            <a:off x="526112" y="117481"/>
            <a:ext cx="10906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EDA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…</a:t>
            </a:r>
            <a:endParaRPr lang="en-IN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1419C9-98A3-CD28-DF63-F0A2692BA2AF}"/>
              </a:ext>
            </a:extLst>
          </p:cNvPr>
          <p:cNvSpPr txBox="1"/>
          <p:nvPr/>
        </p:nvSpPr>
        <p:spPr>
          <a:xfrm>
            <a:off x="526112" y="5813075"/>
            <a:ext cx="10737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3 features may be sufficient for the model;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eve_charge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may be considered which has good correlation with the churn.</a:t>
            </a:r>
          </a:p>
        </p:txBody>
      </p:sp>
    </p:spTree>
    <p:extLst>
      <p:ext uri="{BB962C8B-B14F-4D97-AF65-F5344CB8AC3E}">
        <p14:creationId xmlns:p14="http://schemas.microsoft.com/office/powerpoint/2010/main" val="6233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724748-63DC-5B7B-5B19-23A556F052AA}"/>
              </a:ext>
            </a:extLst>
          </p:cNvPr>
          <p:cNvSpPr txBox="1"/>
          <p:nvPr/>
        </p:nvSpPr>
        <p:spPr>
          <a:xfrm>
            <a:off x="603858" y="1335925"/>
            <a:ext cx="11071586" cy="3334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objective of the project is to model churn probability, conditioned on the given customer features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;</a:t>
            </a:r>
            <a:endParaRPr lang="en-US" sz="2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Highlight main variables/factors influencing customer churn.</a:t>
            </a:r>
          </a:p>
          <a:p>
            <a:pPr marL="1943100" lvl="3" indent="-571500" algn="just"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This is a classification project;</a:t>
            </a:r>
          </a:p>
          <a:p>
            <a:pPr marL="1943100" lvl="3" indent="-5715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he variable to be predicted is binary (churn or not churn);</a:t>
            </a:r>
          </a:p>
          <a:p>
            <a:pPr marL="457200" lvl="0" indent="-45720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34E23-B690-D044-E888-2B858C6CEF13}"/>
              </a:ext>
            </a:extLst>
          </p:cNvPr>
          <p:cNvSpPr txBox="1"/>
          <p:nvPr/>
        </p:nvSpPr>
        <p:spPr>
          <a:xfrm>
            <a:off x="526112" y="117481"/>
            <a:ext cx="10906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Business objective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746898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A0BE5F-0BDE-C1B6-A007-BF071D603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74" y="1085474"/>
            <a:ext cx="8642887" cy="4657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1E7158-EBA7-E913-DF04-A50170CFA166}"/>
              </a:ext>
            </a:extLst>
          </p:cNvPr>
          <p:cNvSpPr txBox="1"/>
          <p:nvPr/>
        </p:nvSpPr>
        <p:spPr>
          <a:xfrm>
            <a:off x="526112" y="716142"/>
            <a:ext cx="399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night min/calls/charges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4319AB-9CFB-E428-2152-ED8D87804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388" y="2408984"/>
            <a:ext cx="2152185" cy="3334215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765C1D6F-1C9C-5D86-65AC-22B21BA1800A}"/>
              </a:ext>
            </a:extLst>
          </p:cNvPr>
          <p:cNvSpPr/>
          <p:nvPr/>
        </p:nvSpPr>
        <p:spPr>
          <a:xfrm>
            <a:off x="10290176" y="5192996"/>
            <a:ext cx="854608" cy="8614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79D37D8-278A-7F65-28D5-942F9C903E58}"/>
              </a:ext>
            </a:extLst>
          </p:cNvPr>
          <p:cNvSpPr/>
          <p:nvPr/>
        </p:nvSpPr>
        <p:spPr>
          <a:xfrm>
            <a:off x="10429881" y="5106849"/>
            <a:ext cx="710162" cy="8614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4C523D5-9E90-7AC0-46A3-B14092F7633B}"/>
              </a:ext>
            </a:extLst>
          </p:cNvPr>
          <p:cNvSpPr/>
          <p:nvPr/>
        </p:nvSpPr>
        <p:spPr>
          <a:xfrm>
            <a:off x="10285435" y="5468097"/>
            <a:ext cx="854608" cy="8614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5AB2CFB-A141-2C0E-71FB-3146002219A3}"/>
              </a:ext>
            </a:extLst>
          </p:cNvPr>
          <p:cNvSpPr/>
          <p:nvPr/>
        </p:nvSpPr>
        <p:spPr>
          <a:xfrm>
            <a:off x="10285435" y="5613880"/>
            <a:ext cx="854608" cy="8614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06DB5A-D446-4A20-8636-18C7F6F59ED5}"/>
              </a:ext>
            </a:extLst>
          </p:cNvPr>
          <p:cNvSpPr txBox="1"/>
          <p:nvPr/>
        </p:nvSpPr>
        <p:spPr>
          <a:xfrm>
            <a:off x="526112" y="117481"/>
            <a:ext cx="10906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EDA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…</a:t>
            </a:r>
            <a:endParaRPr lang="en-IN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0D47C3-A205-B018-AF13-66311A25E62C}"/>
              </a:ext>
            </a:extLst>
          </p:cNvPr>
          <p:cNvSpPr txBox="1"/>
          <p:nvPr/>
        </p:nvSpPr>
        <p:spPr>
          <a:xfrm>
            <a:off x="526112" y="5813270"/>
            <a:ext cx="10737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3 features may be sufficient for the model;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night_charge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may be considered which has good correlation with the churn.</a:t>
            </a:r>
          </a:p>
        </p:txBody>
      </p:sp>
    </p:spTree>
    <p:extLst>
      <p:ext uri="{BB962C8B-B14F-4D97-AF65-F5344CB8AC3E}">
        <p14:creationId xmlns:p14="http://schemas.microsoft.com/office/powerpoint/2010/main" val="1328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979A29-E322-89E5-ABAC-6CCEDC6847BF}"/>
              </a:ext>
            </a:extLst>
          </p:cNvPr>
          <p:cNvSpPr txBox="1"/>
          <p:nvPr/>
        </p:nvSpPr>
        <p:spPr>
          <a:xfrm>
            <a:off x="526112" y="730744"/>
            <a:ext cx="160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calls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EB8DEB-662C-6FBC-3BA3-4C6C931F8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646" y="1100076"/>
            <a:ext cx="5140712" cy="3512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7B3032-DBF2-3F2C-F446-D0237D1A2905}"/>
              </a:ext>
            </a:extLst>
          </p:cNvPr>
          <p:cNvSpPr txBox="1"/>
          <p:nvPr/>
        </p:nvSpPr>
        <p:spPr>
          <a:xfrm>
            <a:off x="526112" y="5306331"/>
            <a:ext cx="8633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in number of customer calls (&gt; 3): higher portion of churn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D6A3F-7581-55C1-6700-CC4589EBCE55}"/>
              </a:ext>
            </a:extLst>
          </p:cNvPr>
          <p:cNvSpPr txBox="1"/>
          <p:nvPr/>
        </p:nvSpPr>
        <p:spPr>
          <a:xfrm>
            <a:off x="526112" y="117481"/>
            <a:ext cx="10906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EDA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…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279967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192BA7-9AB1-FADC-0717-A6FAC4820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165" y="604921"/>
            <a:ext cx="6456279" cy="44386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47EDA6-451E-084F-B88D-31F1E3154EE3}"/>
              </a:ext>
            </a:extLst>
          </p:cNvPr>
          <p:cNvSpPr txBox="1"/>
          <p:nvPr/>
        </p:nvSpPr>
        <p:spPr>
          <a:xfrm>
            <a:off x="526112" y="632355"/>
            <a:ext cx="160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8D199-20E5-6888-5387-64BDD287BD63}"/>
              </a:ext>
            </a:extLst>
          </p:cNvPr>
          <p:cNvSpPr txBox="1"/>
          <p:nvPr/>
        </p:nvSpPr>
        <p:spPr>
          <a:xfrm>
            <a:off x="500947" y="5158378"/>
            <a:ext cx="111901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churned customers = 14.1 %;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Intl_plan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voice_plan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customer_calls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may be significant categorical features for the churn prediction;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‘charge features’ may be significant numerical features for the churn prediction.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4445FA4-F4CD-0C34-BEF5-0E8343B120E7}"/>
              </a:ext>
            </a:extLst>
          </p:cNvPr>
          <p:cNvSpPr/>
          <p:nvPr/>
        </p:nvSpPr>
        <p:spPr>
          <a:xfrm>
            <a:off x="8433023" y="2819840"/>
            <a:ext cx="720916" cy="9130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29AAF8F-9F37-652B-CA0F-D5A607C7661D}"/>
              </a:ext>
            </a:extLst>
          </p:cNvPr>
          <p:cNvSpPr/>
          <p:nvPr/>
        </p:nvSpPr>
        <p:spPr>
          <a:xfrm>
            <a:off x="8605301" y="2517471"/>
            <a:ext cx="548638" cy="9130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B14AB7B-57CF-3E99-A2D0-C392F70058FD}"/>
              </a:ext>
            </a:extLst>
          </p:cNvPr>
          <p:cNvSpPr/>
          <p:nvPr/>
        </p:nvSpPr>
        <p:spPr>
          <a:xfrm>
            <a:off x="8433023" y="2631656"/>
            <a:ext cx="720916" cy="9130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AAFBEDF-258C-D9E6-F940-44B7B843AE23}"/>
              </a:ext>
            </a:extLst>
          </p:cNvPr>
          <p:cNvSpPr/>
          <p:nvPr/>
        </p:nvSpPr>
        <p:spPr>
          <a:xfrm>
            <a:off x="8605301" y="1526938"/>
            <a:ext cx="548638" cy="9130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8DDEA9F-54BD-6B2D-30A6-B90F8BA6A599}"/>
              </a:ext>
            </a:extLst>
          </p:cNvPr>
          <p:cNvSpPr/>
          <p:nvPr/>
        </p:nvSpPr>
        <p:spPr>
          <a:xfrm>
            <a:off x="8605301" y="3681240"/>
            <a:ext cx="548638" cy="9130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8BB65E9-79FC-432F-6156-4CFC46CEF0A8}"/>
              </a:ext>
            </a:extLst>
          </p:cNvPr>
          <p:cNvSpPr/>
          <p:nvPr/>
        </p:nvSpPr>
        <p:spPr>
          <a:xfrm>
            <a:off x="8605301" y="3870515"/>
            <a:ext cx="548638" cy="9130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E5D24FC-F682-5C9D-8CD3-2CB4696A0239}"/>
              </a:ext>
            </a:extLst>
          </p:cNvPr>
          <p:cNvSpPr/>
          <p:nvPr/>
        </p:nvSpPr>
        <p:spPr>
          <a:xfrm>
            <a:off x="8605301" y="4044832"/>
            <a:ext cx="548638" cy="9130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F7E6646-0C91-5A8E-7774-DAFA40F2F811}"/>
              </a:ext>
            </a:extLst>
          </p:cNvPr>
          <p:cNvSpPr/>
          <p:nvPr/>
        </p:nvSpPr>
        <p:spPr>
          <a:xfrm>
            <a:off x="8605301" y="4349111"/>
            <a:ext cx="548638" cy="9130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0B2B24-4AD6-341D-20F0-2B24AEAB6C4E}"/>
              </a:ext>
            </a:extLst>
          </p:cNvPr>
          <p:cNvSpPr txBox="1"/>
          <p:nvPr/>
        </p:nvSpPr>
        <p:spPr>
          <a:xfrm>
            <a:off x="526112" y="117481"/>
            <a:ext cx="10906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EDA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…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797684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4563A2-C25B-E6B0-4027-182D1EEF1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581" y="1106892"/>
            <a:ext cx="4734833" cy="32156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201152-CCF8-88A8-E3BA-82A5950E0250}"/>
              </a:ext>
            </a:extLst>
          </p:cNvPr>
          <p:cNvSpPr txBox="1"/>
          <p:nvPr/>
        </p:nvSpPr>
        <p:spPr>
          <a:xfrm>
            <a:off x="526112" y="737560"/>
            <a:ext cx="3711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Imbalance of the target variable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7DEF6-0033-6A4F-7B70-40F02245C01C}"/>
              </a:ext>
            </a:extLst>
          </p:cNvPr>
          <p:cNvSpPr txBox="1"/>
          <p:nvPr/>
        </p:nvSpPr>
        <p:spPr>
          <a:xfrm>
            <a:off x="526112" y="4412280"/>
            <a:ext cx="11336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given dataset is moderately imbalanced on the category of the target variable ‘churn’ (yes or no), which is a common challenge with the real world data;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Initially the dataset was considered as such for the model, metrics and validations;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Balancing was considered in later and the results were compared.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018A81-CE04-544A-313C-D4D456E8009E}"/>
              </a:ext>
            </a:extLst>
          </p:cNvPr>
          <p:cNvSpPr txBox="1"/>
          <p:nvPr/>
        </p:nvSpPr>
        <p:spPr>
          <a:xfrm>
            <a:off x="526112" y="117481"/>
            <a:ext cx="10906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EDA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…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196051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29C1B6-C611-AB4E-BC54-59C45EF9F717}"/>
              </a:ext>
            </a:extLst>
          </p:cNvPr>
          <p:cNvSpPr txBox="1"/>
          <p:nvPr/>
        </p:nvSpPr>
        <p:spPr>
          <a:xfrm>
            <a:off x="528919" y="119786"/>
            <a:ext cx="1074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Selection of features</a:t>
            </a:r>
            <a:endParaRPr lang="en-US" sz="3200" b="1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D8F5279-004C-9721-82E2-AD23CA03F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445728"/>
              </p:ext>
            </p:extLst>
          </p:nvPr>
        </p:nvGraphicFramePr>
        <p:xfrm>
          <a:off x="918882" y="866140"/>
          <a:ext cx="10354236" cy="5125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00484">
                  <a:extLst>
                    <a:ext uri="{9D8B030D-6E8A-4147-A177-3AD203B41FA5}">
                      <a16:colId xmlns:a16="http://schemas.microsoft.com/office/drawing/2014/main" val="2948882419"/>
                    </a:ext>
                  </a:extLst>
                </a:gridCol>
                <a:gridCol w="5854622">
                  <a:extLst>
                    <a:ext uri="{9D8B030D-6E8A-4147-A177-3AD203B41FA5}">
                      <a16:colId xmlns:a16="http://schemas.microsoft.com/office/drawing/2014/main" val="2006100556"/>
                    </a:ext>
                  </a:extLst>
                </a:gridCol>
                <a:gridCol w="1999130">
                  <a:extLst>
                    <a:ext uri="{9D8B030D-6E8A-4147-A177-3AD203B41FA5}">
                      <a16:colId xmlns:a16="http://schemas.microsoft.com/office/drawing/2014/main" val="129970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Insight/observation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component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734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</a:rPr>
                        <a:t>Categorical</a:t>
                      </a:r>
                    </a:p>
                    <a:p>
                      <a:r>
                        <a:rPr lang="en-IN" dirty="0"/>
                        <a:t>State:</a:t>
                      </a:r>
                    </a:p>
                    <a:p>
                      <a:r>
                        <a:rPr lang="en-IN" dirty="0"/>
                        <a:t>Area code:</a:t>
                      </a:r>
                    </a:p>
                    <a:p>
                      <a:r>
                        <a:rPr lang="en-IN" dirty="0"/>
                        <a:t>Voice plan:</a:t>
                      </a:r>
                    </a:p>
                    <a:p>
                      <a:r>
                        <a:rPr lang="en-IN" dirty="0"/>
                        <a:t>Intl plan</a:t>
                      </a:r>
                    </a:p>
                    <a:p>
                      <a:r>
                        <a:rPr lang="en-IN" dirty="0"/>
                        <a:t>Churn</a:t>
                      </a:r>
                    </a:p>
                    <a:p>
                      <a:endParaRPr lang="en-IN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accent1"/>
                          </a:solidFill>
                        </a:rPr>
                        <a:t>Numerical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Account length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Voice messages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IN" dirty="0"/>
                        <a:t>Intl mins/calls/charge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Day mins/calls/charge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Eve. mins/calls/charge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Night mins/calls/charge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Customer calls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r>
                        <a:rPr lang="en-IN" dirty="0"/>
                        <a:t>Wide range of churn: 5.08 – 26.92 %. </a:t>
                      </a:r>
                    </a:p>
                    <a:p>
                      <a:r>
                        <a:rPr lang="en-IN" dirty="0"/>
                        <a:t>Area-wise churn: 13.86%(415), 14.05%(408), 14.76%(510). </a:t>
                      </a:r>
                    </a:p>
                    <a:p>
                      <a:r>
                        <a:rPr lang="en-IN" dirty="0"/>
                        <a:t>churn: 16.45% (no voice plan), 7.71% (have voice plan).</a:t>
                      </a:r>
                    </a:p>
                    <a:p>
                      <a:r>
                        <a:rPr lang="en-IN" dirty="0"/>
                        <a:t>churn: 42.07% (have intl. plan), 11.22% (no intl. plan).</a:t>
                      </a:r>
                    </a:p>
                    <a:p>
                      <a:r>
                        <a:rPr lang="en-IN" dirty="0"/>
                        <a:t>Target variable.</a:t>
                      </a:r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r>
                        <a:rPr lang="en-IN" dirty="0"/>
                        <a:t>No clear significance observed.</a:t>
                      </a:r>
                    </a:p>
                    <a:p>
                      <a:r>
                        <a:rPr lang="en-IN" dirty="0"/>
                        <a:t>10% correlation with churn observed.</a:t>
                      </a:r>
                    </a:p>
                    <a:p>
                      <a:endParaRPr lang="en-IN" dirty="0"/>
                    </a:p>
                    <a:p>
                      <a:r>
                        <a:rPr lang="en-IN" dirty="0"/>
                        <a:t>Redundant features. Intl charge only considered.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Redundant features. Day charge only considered.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Redundant features. Day charge only considered.</a:t>
                      </a:r>
                    </a:p>
                    <a:p>
                      <a:r>
                        <a:rPr lang="en-IN" dirty="0"/>
                        <a:t>Redundant features. Night charge only considered.</a:t>
                      </a:r>
                    </a:p>
                    <a:p>
                      <a:endParaRPr lang="en-IN" dirty="0"/>
                    </a:p>
                    <a:p>
                      <a:r>
                        <a:rPr lang="en-IN" dirty="0"/>
                        <a:t>Increase in customer calls increased % churn.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r>
                        <a:rPr lang="en-IN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  <a:p>
                      <a:r>
                        <a:rPr lang="en-IN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rgbClr val="00B050"/>
                          </a:solidFill>
                        </a:rPr>
                        <a:t>Yes (Intl charge)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rgbClr val="00B050"/>
                          </a:solidFill>
                        </a:rPr>
                        <a:t>Yes (Day charge)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rgbClr val="00B050"/>
                          </a:solidFill>
                        </a:rPr>
                        <a:t>Yes (eve. charge)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rgbClr val="00B050"/>
                          </a:solidFill>
                        </a:rPr>
                        <a:t>Yes (night charge)</a:t>
                      </a:r>
                    </a:p>
                    <a:p>
                      <a:endParaRPr lang="en-IN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3404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3A1B592-EB64-BF3D-A8D3-892286AA18A4}"/>
              </a:ext>
            </a:extLst>
          </p:cNvPr>
          <p:cNvSpPr txBox="1"/>
          <p:nvPr/>
        </p:nvSpPr>
        <p:spPr>
          <a:xfrm>
            <a:off x="528919" y="6153439"/>
            <a:ext cx="10236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categorical, 6 numerical features were considered for the classification model. </a:t>
            </a:r>
          </a:p>
        </p:txBody>
      </p:sp>
    </p:spTree>
    <p:extLst>
      <p:ext uri="{BB962C8B-B14F-4D97-AF65-F5344CB8AC3E}">
        <p14:creationId xmlns:p14="http://schemas.microsoft.com/office/powerpoint/2010/main" val="2936526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7B4A45-D9A4-8273-5D5F-84445AD16A16}"/>
              </a:ext>
            </a:extLst>
          </p:cNvPr>
          <p:cNvSpPr txBox="1"/>
          <p:nvPr/>
        </p:nvSpPr>
        <p:spPr>
          <a:xfrm>
            <a:off x="510988" y="119786"/>
            <a:ext cx="10762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Classification models - Screening</a:t>
            </a:r>
            <a:endParaRPr lang="en-US" sz="3200" b="1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41BF6A-B55C-2E48-6CB8-AF6F2E0CE1FA}"/>
              </a:ext>
            </a:extLst>
          </p:cNvPr>
          <p:cNvSpPr txBox="1"/>
          <p:nvPr/>
        </p:nvSpPr>
        <p:spPr>
          <a:xfrm>
            <a:off x="9538446" y="6433683"/>
            <a:ext cx="2581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default hyperparameters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7420E-A6C5-35FD-DC2C-5B59FE01700C}"/>
              </a:ext>
            </a:extLst>
          </p:cNvPr>
          <p:cNvSpPr txBox="1"/>
          <p:nvPr/>
        </p:nvSpPr>
        <p:spPr>
          <a:xfrm>
            <a:off x="918882" y="700910"/>
            <a:ext cx="25925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Naïve Bayes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Bagging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 Boost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XG Boost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02BC63-AC0E-83B5-DA90-A68C440BA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91" y="4415849"/>
            <a:ext cx="3883092" cy="1920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3B866-838C-3806-DDDA-EE46E4234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353" y="4426196"/>
            <a:ext cx="3687703" cy="19208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B7F090-CF84-DDBA-38BE-104090AFE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727" y="4426196"/>
            <a:ext cx="3618682" cy="19104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86A5F6-C7CE-1656-5D26-8BB32A5D9E7D}"/>
              </a:ext>
            </a:extLst>
          </p:cNvPr>
          <p:cNvSpPr txBox="1"/>
          <p:nvPr/>
        </p:nvSpPr>
        <p:spPr>
          <a:xfrm>
            <a:off x="1423909" y="4069712"/>
            <a:ext cx="1582456" cy="338554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Original dataset</a:t>
            </a:r>
            <a:endParaRPr lang="en-IN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2209EC-AAA9-1F98-F007-16B4BD962DEC}"/>
              </a:ext>
            </a:extLst>
          </p:cNvPr>
          <p:cNvSpPr txBox="1"/>
          <p:nvPr/>
        </p:nvSpPr>
        <p:spPr>
          <a:xfrm>
            <a:off x="4352745" y="4068128"/>
            <a:ext cx="3687703" cy="338554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Outliers removed from ‘customer calls’</a:t>
            </a:r>
            <a:endParaRPr lang="en-I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2B00B2-B77A-5205-15C1-1CFE8C174B2C}"/>
              </a:ext>
            </a:extLst>
          </p:cNvPr>
          <p:cNvSpPr txBox="1"/>
          <p:nvPr/>
        </p:nvSpPr>
        <p:spPr>
          <a:xfrm>
            <a:off x="8299726" y="4068128"/>
            <a:ext cx="3618682" cy="338554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Balanced dataset: Random over sampling</a:t>
            </a:r>
            <a:endParaRPr lang="en-IN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D9F2DF-9287-D140-77B9-F30DB0312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778" y="676156"/>
            <a:ext cx="3988850" cy="25853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316661-C8A0-7CC4-7215-308D96CC6E2C}"/>
              </a:ext>
            </a:extLst>
          </p:cNvPr>
          <p:cNvSpPr txBox="1"/>
          <p:nvPr/>
        </p:nvSpPr>
        <p:spPr>
          <a:xfrm>
            <a:off x="6185647" y="700910"/>
            <a:ext cx="3793473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399 outliers removed from ‘customer calls’. </a:t>
            </a:r>
          </a:p>
          <a:p>
            <a:r>
              <a:rPr lang="en-US" sz="16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They are customers who made </a:t>
            </a:r>
            <a:r>
              <a:rPr lang="en-US" sz="1600" u="sng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&gt;</a:t>
            </a:r>
            <a:r>
              <a:rPr lang="en-US" sz="16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4 calls</a:t>
            </a:r>
            <a:endParaRPr lang="en-IN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BC489-D043-7517-FA10-D93C071A5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9120" y="85519"/>
            <a:ext cx="1020574" cy="370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13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7B4A45-D9A4-8273-5D5F-84445AD16A16}"/>
              </a:ext>
            </a:extLst>
          </p:cNvPr>
          <p:cNvSpPr txBox="1"/>
          <p:nvPr/>
        </p:nvSpPr>
        <p:spPr>
          <a:xfrm>
            <a:off x="510988" y="119786"/>
            <a:ext cx="10762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Classification models </a:t>
            </a:r>
            <a:endParaRPr lang="en-US" sz="3200" b="1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41BF6A-B55C-2E48-6CB8-AF6F2E0CE1FA}"/>
              </a:ext>
            </a:extLst>
          </p:cNvPr>
          <p:cNvSpPr txBox="1"/>
          <p:nvPr/>
        </p:nvSpPr>
        <p:spPr>
          <a:xfrm>
            <a:off x="860611" y="5722551"/>
            <a:ext cx="100628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Tuned hyperparameters, where applicable.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K-Fold cross validation, confusion matrix, classification report, classification accuracy/error/ precision/recall /TPR/FPR/specificity were calculated for all the above cases.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E84BBE4-50F9-F23E-EBC5-DEF7E6B28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883044"/>
              </p:ext>
            </p:extLst>
          </p:nvPr>
        </p:nvGraphicFramePr>
        <p:xfrm>
          <a:off x="1298657" y="771170"/>
          <a:ext cx="9974461" cy="4719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2749">
                  <a:extLst>
                    <a:ext uri="{9D8B030D-6E8A-4147-A177-3AD203B41FA5}">
                      <a16:colId xmlns:a16="http://schemas.microsoft.com/office/drawing/2014/main" val="35283526"/>
                    </a:ext>
                  </a:extLst>
                </a:gridCol>
                <a:gridCol w="850430">
                  <a:extLst>
                    <a:ext uri="{9D8B030D-6E8A-4147-A177-3AD203B41FA5}">
                      <a16:colId xmlns:a16="http://schemas.microsoft.com/office/drawing/2014/main" val="3707408281"/>
                    </a:ext>
                  </a:extLst>
                </a:gridCol>
                <a:gridCol w="939949">
                  <a:extLst>
                    <a:ext uri="{9D8B030D-6E8A-4147-A177-3AD203B41FA5}">
                      <a16:colId xmlns:a16="http://schemas.microsoft.com/office/drawing/2014/main" val="3724821565"/>
                    </a:ext>
                  </a:extLst>
                </a:gridCol>
                <a:gridCol w="1772475">
                  <a:extLst>
                    <a:ext uri="{9D8B030D-6E8A-4147-A177-3AD203B41FA5}">
                      <a16:colId xmlns:a16="http://schemas.microsoft.com/office/drawing/2014/main" val="3528486214"/>
                    </a:ext>
                  </a:extLst>
                </a:gridCol>
                <a:gridCol w="2041031">
                  <a:extLst>
                    <a:ext uri="{9D8B030D-6E8A-4147-A177-3AD203B41FA5}">
                      <a16:colId xmlns:a16="http://schemas.microsoft.com/office/drawing/2014/main" val="873045259"/>
                    </a:ext>
                  </a:extLst>
                </a:gridCol>
                <a:gridCol w="975756">
                  <a:extLst>
                    <a:ext uri="{9D8B030D-6E8A-4147-A177-3AD203B41FA5}">
                      <a16:colId xmlns:a16="http://schemas.microsoft.com/office/drawing/2014/main" val="4238978406"/>
                    </a:ext>
                  </a:extLst>
                </a:gridCol>
                <a:gridCol w="942071">
                  <a:extLst>
                    <a:ext uri="{9D8B030D-6E8A-4147-A177-3AD203B41FA5}">
                      <a16:colId xmlns:a16="http://schemas.microsoft.com/office/drawing/2014/main" val="19481646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Original dataset</a:t>
                      </a:r>
                    </a:p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 %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Outliers removed from ‘customer calls’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 %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Balanced dataset </a:t>
                      </a:r>
                    </a:p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 %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834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62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708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10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994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815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 (entropy)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194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 (</a:t>
                      </a:r>
                      <a:r>
                        <a:rPr lang="en-IN" sz="18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gini</a:t>
                      </a:r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68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 (RF)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659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Bagging(</a:t>
                      </a:r>
                      <a:r>
                        <a:rPr lang="en-IN" sz="18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base_est</a:t>
                      </a:r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RF)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93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AdaBoost(</a:t>
                      </a:r>
                      <a:r>
                        <a:rPr lang="en-IN" sz="18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base_est</a:t>
                      </a:r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RF)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916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 Boost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696475"/>
                  </a:ext>
                </a:extLst>
              </a:tr>
            </a:tbl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3F506E8E-5804-4DBA-3353-3D1B1B591D50}"/>
              </a:ext>
            </a:extLst>
          </p:cNvPr>
          <p:cNvSpPr/>
          <p:nvPr/>
        </p:nvSpPr>
        <p:spPr>
          <a:xfrm>
            <a:off x="197224" y="5106145"/>
            <a:ext cx="1101433" cy="450954"/>
          </a:xfrm>
          <a:prstGeom prst="rightArrow">
            <a:avLst/>
          </a:prstGeom>
          <a:solidFill>
            <a:srgbClr val="06EA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85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A6DEF1-CBA5-BA67-E2EB-381117D0BF4D}"/>
              </a:ext>
            </a:extLst>
          </p:cNvPr>
          <p:cNvSpPr txBox="1"/>
          <p:nvPr/>
        </p:nvSpPr>
        <p:spPr>
          <a:xfrm>
            <a:off x="519953" y="119786"/>
            <a:ext cx="10753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Results: XG Boost (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y_test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y_pred_test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)</a:t>
            </a:r>
            <a:endParaRPr lang="en-US" sz="3200" b="1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32A806-0AD0-BDF2-FB05-540F225A2E36}"/>
              </a:ext>
            </a:extLst>
          </p:cNvPr>
          <p:cNvSpPr txBox="1"/>
          <p:nvPr/>
        </p:nvSpPr>
        <p:spPr>
          <a:xfrm>
            <a:off x="799801" y="689824"/>
            <a:ext cx="201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845DCA-51B4-E123-B9A9-B7C00EFC9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9" y="1019038"/>
            <a:ext cx="3014437" cy="30226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97E311-D887-6149-A528-7D227F454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103" y="1017585"/>
            <a:ext cx="3014437" cy="30226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7E423-8B54-F788-C4C8-504ABF0B392F}"/>
              </a:ext>
            </a:extLst>
          </p:cNvPr>
          <p:cNvSpPr txBox="1"/>
          <p:nvPr/>
        </p:nvSpPr>
        <p:spPr>
          <a:xfrm>
            <a:off x="4300157" y="704561"/>
            <a:ext cx="394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Outliers removed from ‘customer calls’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AD9BCE-5E75-6775-B312-B0A43A28EB03}"/>
              </a:ext>
            </a:extLst>
          </p:cNvPr>
          <p:cNvSpPr txBox="1"/>
          <p:nvPr/>
        </p:nvSpPr>
        <p:spPr>
          <a:xfrm>
            <a:off x="8920734" y="694795"/>
            <a:ext cx="301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Balanced dataset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4BD604-71D4-7E57-2432-81BA3FB896E6}"/>
              </a:ext>
            </a:extLst>
          </p:cNvPr>
          <p:cNvGrpSpPr/>
          <p:nvPr/>
        </p:nvGrpSpPr>
        <p:grpSpPr>
          <a:xfrm>
            <a:off x="8920734" y="1019649"/>
            <a:ext cx="3014437" cy="3063937"/>
            <a:chOff x="8007426" y="1032607"/>
            <a:chExt cx="3014437" cy="306393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844925-229D-D7F5-F4A1-81E3672D7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7426" y="1073894"/>
              <a:ext cx="3014437" cy="30226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6F99A3-91C6-C199-9738-36E56A69E4E1}"/>
                </a:ext>
              </a:extLst>
            </p:cNvPr>
            <p:cNvSpPr txBox="1"/>
            <p:nvPr/>
          </p:nvSpPr>
          <p:spPr>
            <a:xfrm>
              <a:off x="8364070" y="1089701"/>
              <a:ext cx="489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D85F64-312E-2D0C-EE5B-E9E21FABED00}"/>
                </a:ext>
              </a:extLst>
            </p:cNvPr>
            <p:cNvSpPr txBox="1"/>
            <p:nvPr/>
          </p:nvSpPr>
          <p:spPr>
            <a:xfrm>
              <a:off x="10486534" y="3399166"/>
              <a:ext cx="489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TP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5AAEC2-A65D-B0A0-CF25-D991943BB0E6}"/>
                </a:ext>
              </a:extLst>
            </p:cNvPr>
            <p:cNvSpPr txBox="1"/>
            <p:nvPr/>
          </p:nvSpPr>
          <p:spPr>
            <a:xfrm>
              <a:off x="8299146" y="3399166"/>
              <a:ext cx="489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58B47E-FA4B-871C-FE17-A5260A46F95E}"/>
                </a:ext>
              </a:extLst>
            </p:cNvPr>
            <p:cNvSpPr txBox="1"/>
            <p:nvPr/>
          </p:nvSpPr>
          <p:spPr>
            <a:xfrm>
              <a:off x="10486534" y="1032607"/>
              <a:ext cx="489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FP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70ACEC52-3CE2-2531-C044-7A0145AB4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4" y="4042754"/>
            <a:ext cx="3583839" cy="117470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3EDCCEB-2C8A-AD2C-C4FD-621C1F45F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9328" y="4042754"/>
            <a:ext cx="3583839" cy="117470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B23C6AA-39C7-64A3-52DE-547815FD9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087" y="4083586"/>
            <a:ext cx="3583839" cy="11747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D308D81-7E90-A331-FBC8-7B85586A76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115" y="5212485"/>
            <a:ext cx="2341756" cy="11931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DF9ED6F-9FC7-5564-D65E-A3C825ED19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9217" y="5212485"/>
            <a:ext cx="2364059" cy="11931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01CAE1C-D654-8AAA-DF4A-74B2C7214A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2649" y="5249522"/>
            <a:ext cx="2330605" cy="115972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D4DA4C6-A065-823D-E918-51E3DFB322F7}"/>
              </a:ext>
            </a:extLst>
          </p:cNvPr>
          <p:cNvSpPr txBox="1"/>
          <p:nvPr/>
        </p:nvSpPr>
        <p:spPr>
          <a:xfrm>
            <a:off x="1537831" y="6450145"/>
            <a:ext cx="9442983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Balanced dataset gave excellent model, however, FPR is slightly higher, specificity is slightly lower.</a:t>
            </a:r>
          </a:p>
        </p:txBody>
      </p:sp>
    </p:spTree>
    <p:extLst>
      <p:ext uri="{BB962C8B-B14F-4D97-AF65-F5344CB8AC3E}">
        <p14:creationId xmlns:p14="http://schemas.microsoft.com/office/powerpoint/2010/main" val="558453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65B744-3A13-DEB5-2E1F-CB8B9B39F932}"/>
              </a:ext>
            </a:extLst>
          </p:cNvPr>
          <p:cNvSpPr txBox="1"/>
          <p:nvPr/>
        </p:nvSpPr>
        <p:spPr>
          <a:xfrm>
            <a:off x="528918" y="119786"/>
            <a:ext cx="11506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Results</a:t>
            </a:r>
            <a:endParaRPr lang="en-US" sz="3200" b="1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D46A97-FF6A-D412-85FA-FA42DE0170C8}"/>
              </a:ext>
            </a:extLst>
          </p:cNvPr>
          <p:cNvSpPr txBox="1"/>
          <p:nvPr/>
        </p:nvSpPr>
        <p:spPr>
          <a:xfrm>
            <a:off x="618107" y="4505205"/>
            <a:ext cx="2895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AUC: 84.05%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F83D1E-66A1-9DBC-4801-929366A032A6}"/>
              </a:ext>
            </a:extLst>
          </p:cNvPr>
          <p:cNvSpPr txBox="1"/>
          <p:nvPr/>
        </p:nvSpPr>
        <p:spPr>
          <a:xfrm>
            <a:off x="4648071" y="4486766"/>
            <a:ext cx="2895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AUC: 80.07%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534CB6-19B1-DBDB-5E53-4A0DF27B160D}"/>
              </a:ext>
            </a:extLst>
          </p:cNvPr>
          <p:cNvSpPr txBox="1"/>
          <p:nvPr/>
        </p:nvSpPr>
        <p:spPr>
          <a:xfrm>
            <a:off x="1059843" y="1626864"/>
            <a:ext cx="201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042D8-E92B-9CB4-E50C-30947309C896}"/>
              </a:ext>
            </a:extLst>
          </p:cNvPr>
          <p:cNvSpPr txBox="1"/>
          <p:nvPr/>
        </p:nvSpPr>
        <p:spPr>
          <a:xfrm>
            <a:off x="4168639" y="1612072"/>
            <a:ext cx="394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Outliers removed from ‘customer calls’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D7B55-EFF5-9E3E-5859-CA4B1E5A311C}"/>
              </a:ext>
            </a:extLst>
          </p:cNvPr>
          <p:cNvSpPr txBox="1"/>
          <p:nvPr/>
        </p:nvSpPr>
        <p:spPr>
          <a:xfrm>
            <a:off x="8920734" y="1602306"/>
            <a:ext cx="301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Balanced dataset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C660C6-9C23-80EB-8F77-CBAD8D5F2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71" y="1981404"/>
            <a:ext cx="3644533" cy="2515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2379A6-DFBC-46CF-9C46-A9157A5B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462" y="1971638"/>
            <a:ext cx="3644533" cy="25151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9F9D64-DF92-3764-EA98-ABF9F9603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155" y="1971638"/>
            <a:ext cx="3644533" cy="25003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0E705C-E2A3-677B-0E5D-9516C81C1DDC}"/>
              </a:ext>
            </a:extLst>
          </p:cNvPr>
          <p:cNvSpPr txBox="1"/>
          <p:nvPr/>
        </p:nvSpPr>
        <p:spPr>
          <a:xfrm>
            <a:off x="8765492" y="4470881"/>
            <a:ext cx="2895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AUC: 97.66%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5E5BD3-3230-6054-73B3-3EF39FC514FA}"/>
              </a:ext>
            </a:extLst>
          </p:cNvPr>
          <p:cNvSpPr txBox="1"/>
          <p:nvPr/>
        </p:nvSpPr>
        <p:spPr>
          <a:xfrm>
            <a:off x="243771" y="5360423"/>
            <a:ext cx="3513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validation: </a:t>
            </a:r>
          </a:p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93.9 %</a:t>
            </a:r>
          </a:p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NMSE: 0.247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C93978-8656-8CF7-8385-A6D4CBA5B75A}"/>
              </a:ext>
            </a:extLst>
          </p:cNvPr>
          <p:cNvSpPr txBox="1"/>
          <p:nvPr/>
        </p:nvSpPr>
        <p:spPr>
          <a:xfrm>
            <a:off x="4448031" y="5360423"/>
            <a:ext cx="3513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validation: </a:t>
            </a:r>
          </a:p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94.5 %</a:t>
            </a:r>
          </a:p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NMSE: 0.233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401583-9A27-13DD-4691-ADFE1EC61CE7}"/>
              </a:ext>
            </a:extLst>
          </p:cNvPr>
          <p:cNvSpPr txBox="1"/>
          <p:nvPr/>
        </p:nvSpPr>
        <p:spPr>
          <a:xfrm>
            <a:off x="8521724" y="5360423"/>
            <a:ext cx="3513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validation: </a:t>
            </a:r>
          </a:p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96.5 %</a:t>
            </a:r>
          </a:p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NMSE: 0.186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769E2F-94D1-5A02-AE39-C8BE1F65CBCD}"/>
              </a:ext>
            </a:extLst>
          </p:cNvPr>
          <p:cNvSpPr txBox="1"/>
          <p:nvPr/>
        </p:nvSpPr>
        <p:spPr>
          <a:xfrm>
            <a:off x="1855727" y="843127"/>
            <a:ext cx="88531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ROC Curve, AUC, K-fold (No. of splits =5) cross validation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522750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758EB3-301D-C78A-7883-A3ADF7F35953}"/>
              </a:ext>
            </a:extLst>
          </p:cNvPr>
          <p:cNvSpPr txBox="1"/>
          <p:nvPr/>
        </p:nvSpPr>
        <p:spPr>
          <a:xfrm>
            <a:off x="528918" y="64716"/>
            <a:ext cx="11524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Classification model</a:t>
            </a:r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Summary</a:t>
            </a:r>
            <a:endParaRPr lang="en-IN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CEBED-FA3B-3420-087B-BAAFDD1E2FD5}"/>
              </a:ext>
            </a:extLst>
          </p:cNvPr>
          <p:cNvSpPr txBox="1"/>
          <p:nvPr/>
        </p:nvSpPr>
        <p:spPr>
          <a:xfrm>
            <a:off x="528918" y="1458875"/>
            <a:ext cx="1142103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XG Boost Classifier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 found to be the best of all the models;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model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significantly after balancing (Random over-sampling) the dataset;</a:t>
            </a:r>
          </a:p>
          <a:p>
            <a:pPr marL="457200" lvl="0" indent="-457200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Removal of outliers from the feature “customer calls” did not improve the model as required.</a:t>
            </a:r>
          </a:p>
          <a:p>
            <a:pPr marL="457200" lvl="0" indent="-457200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0">
              <a:spcAft>
                <a:spcPts val="0"/>
              </a:spcAft>
            </a:pPr>
            <a:endParaRPr lang="en-US" sz="2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863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29C1B6-C611-AB4E-BC54-59C45EF9F717}"/>
              </a:ext>
            </a:extLst>
          </p:cNvPr>
          <p:cNvSpPr txBox="1"/>
          <p:nvPr/>
        </p:nvSpPr>
        <p:spPr>
          <a:xfrm>
            <a:off x="526112" y="959921"/>
            <a:ext cx="1115895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“Customer churn”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a customer chooses to stop using products or services of a company.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0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Customer churn is a big problem for telecommunications companies with an annual churn rates are usually higher than 10%. 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develop strategies to retain customers, it is vital to predict the possible churn customers; </a:t>
            </a:r>
          </a:p>
          <a:p>
            <a:pPr marL="342900" lvl="0" indent="-34290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Usually, there are early indicators or metrics that can be uncovered through churn data analysis.</a:t>
            </a:r>
            <a:endParaRPr lang="en-US" sz="20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Early signs of potential churn may be possible to detect through: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insight of customers data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customer interactions (store visits, product purchase history, service calls, web transactions, and social media).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0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Data Set Details: Churn.csv</a:t>
            </a:r>
          </a:p>
          <a:p>
            <a:pPr marL="1257300" lvl="2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each row corresponds to data of a client</a:t>
            </a:r>
            <a:endParaRPr lang="en-US" sz="20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1257300" lvl="2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target variable “churn” indicates whether a customer is churned out or not;</a:t>
            </a:r>
            <a:endParaRPr lang="en-US" sz="20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1A4E35-8CCB-9EE7-81ED-CA30CB87CE11}"/>
              </a:ext>
            </a:extLst>
          </p:cNvPr>
          <p:cNvSpPr txBox="1"/>
          <p:nvPr/>
        </p:nvSpPr>
        <p:spPr>
          <a:xfrm>
            <a:off x="526112" y="117481"/>
            <a:ext cx="10906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Background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073753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758EB3-301D-C78A-7883-A3ADF7F35953}"/>
              </a:ext>
            </a:extLst>
          </p:cNvPr>
          <p:cNvSpPr txBox="1"/>
          <p:nvPr/>
        </p:nvSpPr>
        <p:spPr>
          <a:xfrm>
            <a:off x="528918" y="64716"/>
            <a:ext cx="11524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Model deployment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B4749-EAA5-91AD-B7F7-935286CC5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732" y="649491"/>
            <a:ext cx="8556908" cy="614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80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758EB3-301D-C78A-7883-A3ADF7F35953}"/>
              </a:ext>
            </a:extLst>
          </p:cNvPr>
          <p:cNvSpPr txBox="1"/>
          <p:nvPr/>
        </p:nvSpPr>
        <p:spPr>
          <a:xfrm>
            <a:off x="528918" y="64716"/>
            <a:ext cx="11524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Model deployment</a:t>
            </a:r>
            <a:endParaRPr lang="en-IN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AFF7EE-FB02-652D-F202-3180666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731" y="646332"/>
            <a:ext cx="8556909" cy="614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27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7CEBED-FA3B-3420-087B-BAAFDD1E2FD5}"/>
              </a:ext>
            </a:extLst>
          </p:cNvPr>
          <p:cNvSpPr txBox="1"/>
          <p:nvPr/>
        </p:nvSpPr>
        <p:spPr>
          <a:xfrm>
            <a:off x="526112" y="1034799"/>
            <a:ext cx="1116605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Two object features were converted to numerical;</a:t>
            </a:r>
          </a:p>
          <a:p>
            <a:pPr marL="457200" lvl="0" indent="-457200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 rows contained ‘Nan’ values, imputed with mean of the feature;</a:t>
            </a:r>
          </a:p>
          <a:p>
            <a:pPr marL="457200" lvl="0" indent="-457200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High correlation observed within some redundant features (i.e.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intl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-mins,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intl_calls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or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intl_charges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), which were removed while model building;	</a:t>
            </a:r>
          </a:p>
          <a:p>
            <a:pPr marL="457200" lvl="0" indent="-457200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All the numerical variables contained outliers, which were not removed;</a:t>
            </a:r>
          </a:p>
          <a:p>
            <a:pPr marL="457200" lvl="0" indent="-457200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Data balancing was performed to improve the model performance;</a:t>
            </a:r>
          </a:p>
          <a:p>
            <a:pPr marL="457200" lvl="0" indent="-457200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Autoviz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report gave interesting plots and information about the dataset.</a:t>
            </a:r>
            <a:endParaRPr lang="en-IN" sz="2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BBD45C-44D9-0559-80B8-85E338D4F5BD}"/>
              </a:ext>
            </a:extLst>
          </p:cNvPr>
          <p:cNvSpPr txBox="1"/>
          <p:nvPr/>
        </p:nvSpPr>
        <p:spPr>
          <a:xfrm>
            <a:off x="526112" y="117481"/>
            <a:ext cx="10906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Project Summary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939672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7CEBED-FA3B-3420-087B-BAAFDD1E2FD5}"/>
              </a:ext>
            </a:extLst>
          </p:cNvPr>
          <p:cNvSpPr txBox="1"/>
          <p:nvPr/>
        </p:nvSpPr>
        <p:spPr>
          <a:xfrm>
            <a:off x="526112" y="1015549"/>
            <a:ext cx="1121671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Presence of outliers in all the features of the dataset may have some impact on the prediction results;</a:t>
            </a:r>
          </a:p>
          <a:p>
            <a:pPr marL="457200" lvl="0" indent="-457200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Working with the imbalanced dataset;</a:t>
            </a:r>
          </a:p>
          <a:p>
            <a:pPr lvl="0">
              <a:spcAft>
                <a:spcPts val="0"/>
              </a:spcAft>
            </a:pPr>
            <a:endParaRPr lang="en-US" sz="2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Some errors were faced while deploying the model using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streamlit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;</a:t>
            </a:r>
          </a:p>
          <a:p>
            <a:pPr marL="457200" lvl="0" indent="-457200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Main challenge was with the ‘deployment of model’ due to lack of sufficient knowledge;</a:t>
            </a:r>
          </a:p>
          <a:p>
            <a:pPr marL="457200" lvl="0" indent="-457200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Some of the team members had training on ‘Heroku’ only, which is a paid version presently.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BBD45C-44D9-0559-80B8-85E338D4F5BD}"/>
              </a:ext>
            </a:extLst>
          </p:cNvPr>
          <p:cNvSpPr txBox="1"/>
          <p:nvPr/>
        </p:nvSpPr>
        <p:spPr>
          <a:xfrm>
            <a:off x="526112" y="117481"/>
            <a:ext cx="10906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Challenges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027743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F37759-87A8-6472-E709-65AA09BFFAE1}"/>
              </a:ext>
            </a:extLst>
          </p:cNvPr>
          <p:cNvSpPr txBox="1"/>
          <p:nvPr/>
        </p:nvSpPr>
        <p:spPr>
          <a:xfrm>
            <a:off x="4639235" y="3044279"/>
            <a:ext cx="2913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39277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CA8C00-070E-4DF0-5C84-A0FFD3A42A50}"/>
              </a:ext>
            </a:extLst>
          </p:cNvPr>
          <p:cNvSpPr txBox="1"/>
          <p:nvPr/>
        </p:nvSpPr>
        <p:spPr>
          <a:xfrm>
            <a:off x="2552970" y="371368"/>
            <a:ext cx="7871189" cy="6449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State			: Categorical, for the 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51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states and the District of Columbia.</a:t>
            </a:r>
            <a:endParaRPr lang="en-IN" sz="16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sz="18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Area.code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	: Categorical, 408, 415, 510</a:t>
            </a:r>
            <a:endParaRPr lang="en-IN" sz="16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sz="18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account.length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: how long the account has been active.</a:t>
            </a:r>
            <a:endParaRPr lang="en-IN" sz="16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sz="18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voice.plan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	: yes or no, voicemail plan.</a:t>
            </a:r>
            <a:endParaRPr lang="en-IN" sz="16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sz="18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voice.messages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: number of voicemail messages.</a:t>
            </a:r>
            <a:endParaRPr lang="en-IN" sz="16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sz="18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intl.plan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	: yes or no, international plan.</a:t>
            </a:r>
            <a:endParaRPr lang="en-IN" sz="16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sz="18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intl.mins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	: minutes customer used service to make international calls.</a:t>
            </a:r>
            <a:endParaRPr lang="en-IN" sz="16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sz="18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intl.calls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	: total number of international calls.</a:t>
            </a:r>
            <a:endParaRPr lang="en-IN" sz="16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sz="18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intl.charge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	: total international charge.</a:t>
            </a:r>
            <a:endParaRPr lang="en-IN" sz="16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sz="18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day.mins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	: minutes customer used service during the day.</a:t>
            </a:r>
            <a:endParaRPr lang="en-IN" sz="16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sz="18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day.calls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	: total number of calls during the day.</a:t>
            </a:r>
            <a:endParaRPr lang="en-IN" sz="16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sz="18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day.charge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	: total charge during the day.</a:t>
            </a:r>
            <a:endParaRPr lang="en-IN" sz="16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sz="18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eve.mins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	: minutes customer used service during the evening.</a:t>
            </a:r>
            <a:endParaRPr lang="en-IN" sz="16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sz="18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eve.calls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	: total number of calls during the evening.</a:t>
            </a:r>
            <a:endParaRPr lang="en-IN" sz="16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sz="18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eve.charge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	: total charge during the evening.</a:t>
            </a:r>
            <a:endParaRPr lang="en-IN" sz="16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sz="18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night.mins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	: minutes customer used service during the night.</a:t>
            </a:r>
            <a:endParaRPr lang="en-IN" sz="16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sz="18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night.calls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	: total number of calls during the night.</a:t>
            </a:r>
            <a:endParaRPr lang="en-IN" sz="16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sz="18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night.charge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: total charge during the night.</a:t>
            </a:r>
            <a:endParaRPr lang="en-IN" sz="16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sz="18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customer.calls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: number of calls to customer service.</a:t>
            </a:r>
            <a:endParaRPr lang="en-IN" sz="16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en-US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Churn		: Categorical, yes or no. </a:t>
            </a:r>
            <a:endParaRPr lang="en-IN" sz="16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8B18B4-9818-6FFC-B2A7-92DD39545486}"/>
              </a:ext>
            </a:extLst>
          </p:cNvPr>
          <p:cNvSpPr txBox="1"/>
          <p:nvPr/>
        </p:nvSpPr>
        <p:spPr>
          <a:xfrm>
            <a:off x="526112" y="117481"/>
            <a:ext cx="10906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29827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658FA0-19E3-E0CF-070C-9328BF583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73" y="920215"/>
            <a:ext cx="4802289" cy="5873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D7AEE0-D891-0945-4555-BE232DD45C34}"/>
              </a:ext>
            </a:extLst>
          </p:cNvPr>
          <p:cNvSpPr txBox="1"/>
          <p:nvPr/>
        </p:nvSpPr>
        <p:spPr>
          <a:xfrm>
            <a:off x="6436900" y="920215"/>
            <a:ext cx="5739575" cy="55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2400"/>
              </a:spcBef>
            </a:pPr>
            <a:r>
              <a:rPr lang="en-US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Dataset details:</a:t>
            </a:r>
          </a:p>
          <a:p>
            <a:pPr marL="457200" indent="-4572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5000 non-null records (or rows);</a:t>
            </a:r>
          </a:p>
          <a:p>
            <a:pPr marL="457200" lvl="0" indent="-45720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21 features;</a:t>
            </a:r>
          </a:p>
          <a:p>
            <a:pPr marL="457200" lvl="0" indent="-45720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</a:t>
            </a:r>
            <a:r>
              <a:rPr lang="en-US" sz="24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types</a:t>
            </a:r>
            <a:r>
              <a:rPr lang="en-US" sz="24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float (6), int (8), object (7);</a:t>
            </a:r>
          </a:p>
          <a:p>
            <a:pPr marL="457200" lvl="0" indent="-45720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‘</a:t>
            </a:r>
            <a:r>
              <a:rPr lang="en-US" sz="24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</a:t>
            </a:r>
            <a:r>
              <a:rPr lang="en-US" sz="24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ay.charge</a:t>
            </a:r>
            <a:r>
              <a:rPr lang="en-US" sz="24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4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eve.min</a:t>
            </a:r>
            <a:r>
              <a:rPr lang="en-US" sz="24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are float but info showed as object, may be due to the  presence of few ‘Nan’ values</a:t>
            </a:r>
            <a:r>
              <a:rPr lang="en-US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;</a:t>
            </a:r>
            <a:endParaRPr lang="en-US" sz="24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‘Unnamed: 0’ column can be dropped;</a:t>
            </a:r>
          </a:p>
          <a:p>
            <a:pPr marL="457200" indent="-4572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No duplicates;</a:t>
            </a:r>
          </a:p>
          <a:p>
            <a:pPr marL="457200" lvl="0" indent="-45720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No null values;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BBEEFC-84C5-753B-4401-C16240981FB4}"/>
              </a:ext>
            </a:extLst>
          </p:cNvPr>
          <p:cNvSpPr txBox="1"/>
          <p:nvPr/>
        </p:nvSpPr>
        <p:spPr>
          <a:xfrm>
            <a:off x="526112" y="117481"/>
            <a:ext cx="10906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Exploratory data analysis (EDA)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04681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D7AEE0-D891-0945-4555-BE232DD45C34}"/>
              </a:ext>
            </a:extLst>
          </p:cNvPr>
          <p:cNvSpPr txBox="1"/>
          <p:nvPr/>
        </p:nvSpPr>
        <p:spPr>
          <a:xfrm>
            <a:off x="721896" y="638129"/>
            <a:ext cx="84361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Describe dataset: Statistics for numerical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2B9445-3836-B555-05E7-8DA13DCB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87" y="1479738"/>
            <a:ext cx="5335065" cy="3996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823062-40ED-81D9-D443-B510C955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059" y="1461773"/>
            <a:ext cx="5140712" cy="4482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DF261A-97F0-510F-314F-4538BF6FCA62}"/>
              </a:ext>
            </a:extLst>
          </p:cNvPr>
          <p:cNvSpPr txBox="1"/>
          <p:nvPr/>
        </p:nvSpPr>
        <p:spPr>
          <a:xfrm>
            <a:off x="766012" y="1117531"/>
            <a:ext cx="522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Before converting object columns to numeric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28342B-EDEF-DEAF-5976-6FA6A1E109D7}"/>
              </a:ext>
            </a:extLst>
          </p:cNvPr>
          <p:cNvSpPr txBox="1"/>
          <p:nvPr/>
        </p:nvSpPr>
        <p:spPr>
          <a:xfrm>
            <a:off x="6587655" y="1099413"/>
            <a:ext cx="514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After converting object columns to numeric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31A15-5651-8805-326B-73D2B22B6799}"/>
              </a:ext>
            </a:extLst>
          </p:cNvPr>
          <p:cNvSpPr txBox="1"/>
          <p:nvPr/>
        </p:nvSpPr>
        <p:spPr>
          <a:xfrm>
            <a:off x="616017" y="5822457"/>
            <a:ext cx="111941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change in statistics of other variables even after removing rows containing ‘Nan’;</a:t>
            </a:r>
          </a:p>
          <a:p>
            <a:pPr marL="1200150" lvl="2" indent="-285750" algn="just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need to remove the 31 customers data;</a:t>
            </a:r>
          </a:p>
          <a:p>
            <a:pPr marL="1200150" lvl="2" indent="-285750" algn="just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‘Nan’ values could be imputed with mean values of that feature.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2EBB26-E8CB-6C0E-D4E0-9E550A562519}"/>
              </a:ext>
            </a:extLst>
          </p:cNvPr>
          <p:cNvSpPr/>
          <p:nvPr/>
        </p:nvSpPr>
        <p:spPr>
          <a:xfrm>
            <a:off x="2306099" y="1875604"/>
            <a:ext cx="1367508" cy="3560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266378-EA4E-9F56-1FFE-57D9C8A58116}"/>
              </a:ext>
            </a:extLst>
          </p:cNvPr>
          <p:cNvSpPr/>
          <p:nvPr/>
        </p:nvSpPr>
        <p:spPr>
          <a:xfrm>
            <a:off x="8057069" y="1959359"/>
            <a:ext cx="1364195" cy="39394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8A98B9-26CB-58D3-33DB-B0BB3A85592E}"/>
              </a:ext>
            </a:extLst>
          </p:cNvPr>
          <p:cNvSpPr txBox="1"/>
          <p:nvPr/>
        </p:nvSpPr>
        <p:spPr>
          <a:xfrm>
            <a:off x="526112" y="117481"/>
            <a:ext cx="10906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EDA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…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736529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18D5EC-4510-DD61-0347-018ACFC6D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76" y="1698236"/>
            <a:ext cx="4091048" cy="2168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9ABD3D-37DC-C172-8C7F-F717773A8F94}"/>
              </a:ext>
            </a:extLst>
          </p:cNvPr>
          <p:cNvSpPr txBox="1"/>
          <p:nvPr/>
        </p:nvSpPr>
        <p:spPr>
          <a:xfrm>
            <a:off x="721896" y="4932273"/>
            <a:ext cx="1057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describe function for the categorical variables resulted:</a:t>
            </a:r>
          </a:p>
          <a:p>
            <a:pPr marL="1200150" lvl="2" indent="-285750" algn="just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unique values, </a:t>
            </a:r>
          </a:p>
          <a:p>
            <a:pPr marL="1200150" lvl="2" indent="-285750" algn="just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 category within each feature and </a:t>
            </a:r>
          </a:p>
          <a:p>
            <a:pPr marL="1200150" lvl="2" indent="-285750" algn="just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 frequency.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9009A-DB54-ED2C-BF1D-94CACBAD3FB1}"/>
              </a:ext>
            </a:extLst>
          </p:cNvPr>
          <p:cNvSpPr txBox="1"/>
          <p:nvPr/>
        </p:nvSpPr>
        <p:spPr>
          <a:xfrm>
            <a:off x="526112" y="117481"/>
            <a:ext cx="10906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EDA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…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EC3263-ED7D-0122-390F-E46380056403}"/>
              </a:ext>
            </a:extLst>
          </p:cNvPr>
          <p:cNvSpPr txBox="1"/>
          <p:nvPr/>
        </p:nvSpPr>
        <p:spPr>
          <a:xfrm>
            <a:off x="721896" y="686253"/>
            <a:ext cx="84361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Describe dataset: Statistics for categorical variables</a:t>
            </a:r>
          </a:p>
        </p:txBody>
      </p:sp>
    </p:spTree>
    <p:extLst>
      <p:ext uri="{BB962C8B-B14F-4D97-AF65-F5344CB8AC3E}">
        <p14:creationId xmlns:p14="http://schemas.microsoft.com/office/powerpoint/2010/main" val="2803479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BED30C-BC40-8CA5-A349-BDA696D0CB48}"/>
              </a:ext>
            </a:extLst>
          </p:cNvPr>
          <p:cNvSpPr txBox="1"/>
          <p:nvPr/>
        </p:nvSpPr>
        <p:spPr>
          <a:xfrm>
            <a:off x="4742447" y="332924"/>
            <a:ext cx="270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Heatmap of correlation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F55E86-E4BF-20CD-C3A7-24B6E77F88BC}"/>
              </a:ext>
            </a:extLst>
          </p:cNvPr>
          <p:cNvSpPr txBox="1"/>
          <p:nvPr/>
        </p:nvSpPr>
        <p:spPr>
          <a:xfrm>
            <a:off x="526112" y="5443937"/>
            <a:ext cx="109062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correlation observed within features set – calls, min., charge;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3 features (calls, min, charge) may be sufficient for the prediction / classification model.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5031CD-B8CD-B42E-5EDD-A5DA0473B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553" y="702256"/>
            <a:ext cx="7464892" cy="46410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9C2D9B-9AF4-9550-387D-839A335EAAD0}"/>
              </a:ext>
            </a:extLst>
          </p:cNvPr>
          <p:cNvSpPr txBox="1"/>
          <p:nvPr/>
        </p:nvSpPr>
        <p:spPr>
          <a:xfrm>
            <a:off x="526112" y="117481"/>
            <a:ext cx="3699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EDA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…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01359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30D693-0709-C0C6-56E9-1C40FCB78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710" y="971839"/>
            <a:ext cx="5891404" cy="3924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344E91-E160-FEE1-A209-F71D6A794DCA}"/>
              </a:ext>
            </a:extLst>
          </p:cNvPr>
          <p:cNvSpPr txBox="1"/>
          <p:nvPr/>
        </p:nvSpPr>
        <p:spPr>
          <a:xfrm>
            <a:off x="997689" y="645875"/>
            <a:ext cx="156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Histograms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DB621-191B-253E-7C41-BD50B64B97FD}"/>
              </a:ext>
            </a:extLst>
          </p:cNvPr>
          <p:cNvSpPr txBox="1"/>
          <p:nvPr/>
        </p:nvSpPr>
        <p:spPr>
          <a:xfrm>
            <a:off x="526112" y="5031255"/>
            <a:ext cx="110032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is not perfectly symmetrical or normally distributed (based on histograms, skewness and kurtosis.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mins and charge features have identical skewness and kurtosis.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830F7C-A5FB-702E-E2E5-020776BEB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053" y="1452135"/>
            <a:ext cx="2018371" cy="2787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A4EF53-22FA-97A3-C68C-45E7E4428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0509" y="1448258"/>
            <a:ext cx="1984917" cy="2787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1DAB21-DBAA-7274-EE84-7B28A5ABFFCF}"/>
              </a:ext>
            </a:extLst>
          </p:cNvPr>
          <p:cNvSpPr txBox="1"/>
          <p:nvPr/>
        </p:nvSpPr>
        <p:spPr>
          <a:xfrm>
            <a:off x="3442447" y="592276"/>
            <a:ext cx="2255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FF00"/>
                </a:solidFill>
              </a:rPr>
              <a:t>Identical data shapes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0F8E5BA-DBE9-D97B-C32D-A348FBDCD4A1}"/>
              </a:ext>
            </a:extLst>
          </p:cNvPr>
          <p:cNvSpPr/>
          <p:nvPr/>
        </p:nvSpPr>
        <p:spPr>
          <a:xfrm>
            <a:off x="4220412" y="971838"/>
            <a:ext cx="1481141" cy="9605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25E794-347F-1A85-CA60-843D18DB6D75}"/>
              </a:ext>
            </a:extLst>
          </p:cNvPr>
          <p:cNvSpPr/>
          <p:nvPr/>
        </p:nvSpPr>
        <p:spPr>
          <a:xfrm>
            <a:off x="1274710" y="1926041"/>
            <a:ext cx="1481141" cy="9605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B3EF5F0-997C-42D0-58FC-E760A92BDB9C}"/>
              </a:ext>
            </a:extLst>
          </p:cNvPr>
          <p:cNvSpPr/>
          <p:nvPr/>
        </p:nvSpPr>
        <p:spPr>
          <a:xfrm>
            <a:off x="2788022" y="1943971"/>
            <a:ext cx="1416796" cy="97013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CF0C7F6-4619-9C70-A612-DE4AE251E101}"/>
              </a:ext>
            </a:extLst>
          </p:cNvPr>
          <p:cNvSpPr/>
          <p:nvPr/>
        </p:nvSpPr>
        <p:spPr>
          <a:xfrm>
            <a:off x="5749318" y="1926041"/>
            <a:ext cx="1416796" cy="97013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76574E5-2DCC-A5A0-80EB-F686F735C283}"/>
              </a:ext>
            </a:extLst>
          </p:cNvPr>
          <p:cNvSpPr/>
          <p:nvPr/>
        </p:nvSpPr>
        <p:spPr>
          <a:xfrm>
            <a:off x="1274710" y="2915127"/>
            <a:ext cx="1468490" cy="970138"/>
          </a:xfrm>
          <a:prstGeom prst="rect">
            <a:avLst/>
          </a:prstGeom>
          <a:noFill/>
          <a:ln w="28575">
            <a:solidFill>
              <a:srgbClr val="62EC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89C965-2820-03CF-A949-FD995CD5E574}"/>
              </a:ext>
            </a:extLst>
          </p:cNvPr>
          <p:cNvSpPr/>
          <p:nvPr/>
        </p:nvSpPr>
        <p:spPr>
          <a:xfrm>
            <a:off x="4260950" y="2908257"/>
            <a:ext cx="1416796" cy="970138"/>
          </a:xfrm>
          <a:prstGeom prst="rect">
            <a:avLst/>
          </a:prstGeom>
          <a:noFill/>
          <a:ln w="28575">
            <a:solidFill>
              <a:srgbClr val="62EC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4E6DC0-D15D-1850-7B28-756D719ECCD0}"/>
              </a:ext>
            </a:extLst>
          </p:cNvPr>
          <p:cNvSpPr/>
          <p:nvPr/>
        </p:nvSpPr>
        <p:spPr>
          <a:xfrm>
            <a:off x="5724939" y="2909529"/>
            <a:ext cx="1435120" cy="970138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4EFE3F0-C804-45C9-C430-9094AA092C89}"/>
              </a:ext>
            </a:extLst>
          </p:cNvPr>
          <p:cNvSpPr/>
          <p:nvPr/>
        </p:nvSpPr>
        <p:spPr>
          <a:xfrm>
            <a:off x="2778637" y="3846476"/>
            <a:ext cx="1435120" cy="970138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3EB901-6506-1061-BC46-B59CD314D6F2}"/>
              </a:ext>
            </a:extLst>
          </p:cNvPr>
          <p:cNvSpPr txBox="1"/>
          <p:nvPr/>
        </p:nvSpPr>
        <p:spPr>
          <a:xfrm>
            <a:off x="8338931" y="541770"/>
            <a:ext cx="3190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FF00"/>
                </a:solidFill>
              </a:rPr>
              <a:t>Identical skew, kurtosis values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A8F0FD-E736-472E-4AE7-ED1E70ACC6D0}"/>
              </a:ext>
            </a:extLst>
          </p:cNvPr>
          <p:cNvGrpSpPr/>
          <p:nvPr/>
        </p:nvGrpSpPr>
        <p:grpSpPr>
          <a:xfrm>
            <a:off x="9264424" y="2197120"/>
            <a:ext cx="238540" cy="341243"/>
            <a:chOff x="9264424" y="2197120"/>
            <a:chExt cx="238540" cy="341243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9EA834D-A54C-7327-7A27-2A7E4E865D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4424" y="2197120"/>
              <a:ext cx="23854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330CE54-FB35-545E-B1D0-5419EF01F6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4424" y="2538363"/>
              <a:ext cx="23854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EF0AFEA-A7DF-0DE7-33B3-54C5D12C909C}"/>
                </a:ext>
              </a:extLst>
            </p:cNvPr>
            <p:cNvCxnSpPr/>
            <p:nvPr/>
          </p:nvCxnSpPr>
          <p:spPr>
            <a:xfrm>
              <a:off x="9502964" y="2197120"/>
              <a:ext cx="0" cy="34124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1A9E637-3ED3-2A6E-FB97-CA349274137C}"/>
              </a:ext>
            </a:extLst>
          </p:cNvPr>
          <p:cNvGrpSpPr/>
          <p:nvPr/>
        </p:nvGrpSpPr>
        <p:grpSpPr>
          <a:xfrm>
            <a:off x="9264424" y="2671540"/>
            <a:ext cx="238540" cy="341243"/>
            <a:chOff x="9264424" y="2197120"/>
            <a:chExt cx="238540" cy="341243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24BBC06-3C9D-93A8-40B7-532B71A4B6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4424" y="2197120"/>
              <a:ext cx="238540" cy="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CFDC076-30EF-5080-B4A9-ECDB3F4D14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4424" y="2538363"/>
              <a:ext cx="238540" cy="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56D29B1-B1E6-2AE0-7024-8DF3F412098E}"/>
                </a:ext>
              </a:extLst>
            </p:cNvPr>
            <p:cNvCxnSpPr/>
            <p:nvPr/>
          </p:nvCxnSpPr>
          <p:spPr>
            <a:xfrm>
              <a:off x="9502964" y="2197120"/>
              <a:ext cx="0" cy="341243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E9D32A4-65BF-7DE3-457C-CC69F475511F}"/>
              </a:ext>
            </a:extLst>
          </p:cNvPr>
          <p:cNvGrpSpPr/>
          <p:nvPr/>
        </p:nvGrpSpPr>
        <p:grpSpPr>
          <a:xfrm>
            <a:off x="9264424" y="3145960"/>
            <a:ext cx="238540" cy="341243"/>
            <a:chOff x="9264424" y="2197120"/>
            <a:chExt cx="238540" cy="341243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B7DCC93-68AA-5D33-4BB7-79B3F7DCC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4424" y="2197120"/>
              <a:ext cx="238540" cy="0"/>
            </a:xfrm>
            <a:prstGeom prst="straightConnector1">
              <a:avLst/>
            </a:prstGeom>
            <a:ln w="19050">
              <a:solidFill>
                <a:srgbClr val="06EA7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66553F7-29E9-EBBF-F6D4-827FFBE1D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4424" y="2538363"/>
              <a:ext cx="238540" cy="0"/>
            </a:xfrm>
            <a:prstGeom prst="straightConnector1">
              <a:avLst/>
            </a:prstGeom>
            <a:ln w="19050">
              <a:solidFill>
                <a:srgbClr val="06EA7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8F85EB2-B8BC-CA20-ED71-303715167EEB}"/>
                </a:ext>
              </a:extLst>
            </p:cNvPr>
            <p:cNvCxnSpPr/>
            <p:nvPr/>
          </p:nvCxnSpPr>
          <p:spPr>
            <a:xfrm>
              <a:off x="9502964" y="2197120"/>
              <a:ext cx="0" cy="341243"/>
            </a:xfrm>
            <a:prstGeom prst="line">
              <a:avLst/>
            </a:prstGeom>
            <a:ln w="19050">
              <a:solidFill>
                <a:srgbClr val="06EA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62C0FD2-4AA2-924E-10FE-C981D85CF48F}"/>
              </a:ext>
            </a:extLst>
          </p:cNvPr>
          <p:cNvGrpSpPr/>
          <p:nvPr/>
        </p:nvGrpSpPr>
        <p:grpSpPr>
          <a:xfrm>
            <a:off x="9264424" y="3639102"/>
            <a:ext cx="238540" cy="341243"/>
            <a:chOff x="9264424" y="2197120"/>
            <a:chExt cx="238540" cy="341243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5CF23EF-787B-615B-DD62-32939D09A7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4424" y="2197120"/>
              <a:ext cx="238540" cy="0"/>
            </a:xfrm>
            <a:prstGeom prst="straightConnector1">
              <a:avLst/>
            </a:prstGeom>
            <a:ln w="19050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7DE4D0E-C5B3-D611-F73B-CE9D793F9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4424" y="2538363"/>
              <a:ext cx="238540" cy="0"/>
            </a:xfrm>
            <a:prstGeom prst="straightConnector1">
              <a:avLst/>
            </a:prstGeom>
            <a:ln w="19050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D6F8AE2-EB8E-1770-4289-1376135F1757}"/>
                </a:ext>
              </a:extLst>
            </p:cNvPr>
            <p:cNvCxnSpPr/>
            <p:nvPr/>
          </p:nvCxnSpPr>
          <p:spPr>
            <a:xfrm>
              <a:off x="9502964" y="2197120"/>
              <a:ext cx="0" cy="341243"/>
            </a:xfrm>
            <a:prstGeom prst="line">
              <a:avLst/>
            </a:prstGeom>
            <a:ln w="190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15D21C3-025D-A86E-A4C6-A1CFE61AD836}"/>
              </a:ext>
            </a:extLst>
          </p:cNvPr>
          <p:cNvGrpSpPr/>
          <p:nvPr/>
        </p:nvGrpSpPr>
        <p:grpSpPr>
          <a:xfrm>
            <a:off x="9806855" y="3174216"/>
            <a:ext cx="273326" cy="341243"/>
            <a:chOff x="10053431" y="4452223"/>
            <a:chExt cx="273326" cy="341243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DDB7BED-0178-8DF3-8B92-4FFD742C74A6}"/>
                </a:ext>
              </a:extLst>
            </p:cNvPr>
            <p:cNvCxnSpPr>
              <a:cxnSpLocks/>
            </p:cNvCxnSpPr>
            <p:nvPr/>
          </p:nvCxnSpPr>
          <p:spPr>
            <a:xfrm>
              <a:off x="10053431" y="4452223"/>
              <a:ext cx="273326" cy="0"/>
            </a:xfrm>
            <a:prstGeom prst="straightConnector1">
              <a:avLst/>
            </a:prstGeom>
            <a:ln w="19050">
              <a:solidFill>
                <a:srgbClr val="06EA7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8560B6C-84B6-43B5-2A05-6E69E214B6B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3431" y="4793466"/>
              <a:ext cx="273326" cy="0"/>
            </a:xfrm>
            <a:prstGeom prst="straightConnector1">
              <a:avLst/>
            </a:prstGeom>
            <a:ln w="19050">
              <a:solidFill>
                <a:srgbClr val="06EA7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B277F53-0DB7-2597-ADC6-A4BD6D698511}"/>
                </a:ext>
              </a:extLst>
            </p:cNvPr>
            <p:cNvCxnSpPr/>
            <p:nvPr/>
          </p:nvCxnSpPr>
          <p:spPr>
            <a:xfrm>
              <a:off x="10053431" y="4452223"/>
              <a:ext cx="0" cy="341243"/>
            </a:xfrm>
            <a:prstGeom prst="line">
              <a:avLst/>
            </a:prstGeom>
            <a:ln w="19050">
              <a:solidFill>
                <a:srgbClr val="06EA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92560EF-38FD-96AD-9826-445E2B562CD9}"/>
              </a:ext>
            </a:extLst>
          </p:cNvPr>
          <p:cNvGrpSpPr/>
          <p:nvPr/>
        </p:nvGrpSpPr>
        <p:grpSpPr>
          <a:xfrm>
            <a:off x="9822346" y="2189968"/>
            <a:ext cx="273326" cy="341243"/>
            <a:chOff x="10053431" y="4452223"/>
            <a:chExt cx="273326" cy="341243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A350EF5-6131-3E86-1249-DE8D0D438709}"/>
                </a:ext>
              </a:extLst>
            </p:cNvPr>
            <p:cNvCxnSpPr>
              <a:cxnSpLocks/>
            </p:cNvCxnSpPr>
            <p:nvPr/>
          </p:nvCxnSpPr>
          <p:spPr>
            <a:xfrm>
              <a:off x="10053431" y="4452223"/>
              <a:ext cx="27332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A9EA57D-8503-72CF-2970-733D7A857C28}"/>
                </a:ext>
              </a:extLst>
            </p:cNvPr>
            <p:cNvCxnSpPr>
              <a:cxnSpLocks/>
            </p:cNvCxnSpPr>
            <p:nvPr/>
          </p:nvCxnSpPr>
          <p:spPr>
            <a:xfrm>
              <a:off x="10053431" y="4793466"/>
              <a:ext cx="27332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2067E37-8215-BF27-08C2-7D584D14D9B7}"/>
                </a:ext>
              </a:extLst>
            </p:cNvPr>
            <p:cNvCxnSpPr/>
            <p:nvPr/>
          </p:nvCxnSpPr>
          <p:spPr>
            <a:xfrm>
              <a:off x="10053431" y="4452223"/>
              <a:ext cx="0" cy="34124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EF8F5E2-24C9-6B8B-55BA-7611825B2546}"/>
              </a:ext>
            </a:extLst>
          </p:cNvPr>
          <p:cNvGrpSpPr/>
          <p:nvPr/>
        </p:nvGrpSpPr>
        <p:grpSpPr>
          <a:xfrm>
            <a:off x="9809533" y="2671538"/>
            <a:ext cx="273326" cy="341243"/>
            <a:chOff x="10053431" y="4452223"/>
            <a:chExt cx="273326" cy="341243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35F3877-BEE2-39BE-8F74-254A93E2B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053431" y="4452223"/>
              <a:ext cx="273326" cy="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71A00860-A1D1-D526-85BD-EF3889B17F83}"/>
                </a:ext>
              </a:extLst>
            </p:cNvPr>
            <p:cNvCxnSpPr>
              <a:cxnSpLocks/>
            </p:cNvCxnSpPr>
            <p:nvPr/>
          </p:nvCxnSpPr>
          <p:spPr>
            <a:xfrm>
              <a:off x="10053431" y="4793466"/>
              <a:ext cx="273326" cy="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8F12907-6AE8-1EB3-47DA-8A9A089232CA}"/>
                </a:ext>
              </a:extLst>
            </p:cNvPr>
            <p:cNvCxnSpPr/>
            <p:nvPr/>
          </p:nvCxnSpPr>
          <p:spPr>
            <a:xfrm>
              <a:off x="10053431" y="4452223"/>
              <a:ext cx="0" cy="341243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82088DC-A6E2-BF0D-BEE0-F8A90EFF4328}"/>
              </a:ext>
            </a:extLst>
          </p:cNvPr>
          <p:cNvGrpSpPr/>
          <p:nvPr/>
        </p:nvGrpSpPr>
        <p:grpSpPr>
          <a:xfrm>
            <a:off x="9819765" y="3639101"/>
            <a:ext cx="273326" cy="341243"/>
            <a:chOff x="10053431" y="4452223"/>
            <a:chExt cx="273326" cy="341243"/>
          </a:xfrm>
        </p:grpSpPr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B06C750-B633-139F-D488-8F31526A15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3431" y="4452223"/>
              <a:ext cx="273326" cy="0"/>
            </a:xfrm>
            <a:prstGeom prst="straightConnector1">
              <a:avLst/>
            </a:prstGeom>
            <a:ln w="19050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A587766B-5E58-38E6-2988-230BEB7351EE}"/>
                </a:ext>
              </a:extLst>
            </p:cNvPr>
            <p:cNvCxnSpPr>
              <a:cxnSpLocks/>
            </p:cNvCxnSpPr>
            <p:nvPr/>
          </p:nvCxnSpPr>
          <p:spPr>
            <a:xfrm>
              <a:off x="10053431" y="4793466"/>
              <a:ext cx="273326" cy="0"/>
            </a:xfrm>
            <a:prstGeom prst="straightConnector1">
              <a:avLst/>
            </a:prstGeom>
            <a:ln w="19050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1B99AE4-C7D7-2E56-9A20-5A9F1B383066}"/>
                </a:ext>
              </a:extLst>
            </p:cNvPr>
            <p:cNvCxnSpPr/>
            <p:nvPr/>
          </p:nvCxnSpPr>
          <p:spPr>
            <a:xfrm>
              <a:off x="10053431" y="4452223"/>
              <a:ext cx="0" cy="341243"/>
            </a:xfrm>
            <a:prstGeom prst="line">
              <a:avLst/>
            </a:prstGeom>
            <a:ln w="190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D769EFF-5AB9-EED5-3A29-FC3AB5B7DF4B}"/>
              </a:ext>
            </a:extLst>
          </p:cNvPr>
          <p:cNvSpPr txBox="1"/>
          <p:nvPr/>
        </p:nvSpPr>
        <p:spPr>
          <a:xfrm>
            <a:off x="526112" y="117481"/>
            <a:ext cx="10906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EDA</a:t>
            </a:r>
            <a:r>
              <a:rPr lang="en-US" sz="32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…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9991581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3523</TotalTime>
  <Words>2031</Words>
  <Application>Microsoft Office PowerPoint</Application>
  <PresentationFormat>Widescreen</PresentationFormat>
  <Paragraphs>371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Wingdings</vt:lpstr>
      <vt:lpstr>Celestial</vt:lpstr>
      <vt:lpstr>Data Science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Data Science Project Telecom customer churn</dc:title>
  <dc:creator>Murty M</dc:creator>
  <cp:lastModifiedBy>Murty M</cp:lastModifiedBy>
  <cp:revision>73</cp:revision>
  <cp:lastPrinted>2023-02-01T12:28:21Z</cp:lastPrinted>
  <dcterms:created xsi:type="dcterms:W3CDTF">2023-01-27T09:54:26Z</dcterms:created>
  <dcterms:modified xsi:type="dcterms:W3CDTF">2023-02-19T16:27:35Z</dcterms:modified>
</cp:coreProperties>
</file>